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94" r:id="rId2"/>
    <p:sldId id="383" r:id="rId3"/>
    <p:sldId id="396" r:id="rId4"/>
    <p:sldId id="397" r:id="rId5"/>
    <p:sldId id="398" r:id="rId6"/>
    <p:sldId id="395" r:id="rId7"/>
    <p:sldId id="404" r:id="rId8"/>
    <p:sldId id="399" r:id="rId9"/>
    <p:sldId id="400" r:id="rId10"/>
    <p:sldId id="417" r:id="rId11"/>
    <p:sldId id="418" r:id="rId12"/>
    <p:sldId id="401" r:id="rId13"/>
    <p:sldId id="402" r:id="rId14"/>
    <p:sldId id="403" r:id="rId15"/>
    <p:sldId id="406" r:id="rId16"/>
    <p:sldId id="410" r:id="rId17"/>
    <p:sldId id="405" r:id="rId18"/>
    <p:sldId id="412" r:id="rId19"/>
    <p:sldId id="409" r:id="rId20"/>
    <p:sldId id="408" r:id="rId21"/>
    <p:sldId id="38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5">
          <p15:clr>
            <a:srgbClr val="A4A3A4"/>
          </p15:clr>
        </p15:guide>
        <p15:guide id="2" orient="horz" pos="281">
          <p15:clr>
            <a:srgbClr val="A4A3A4"/>
          </p15:clr>
        </p15:guide>
        <p15:guide id="3" orient="horz" pos="3908">
          <p15:clr>
            <a:srgbClr val="A4A3A4"/>
          </p15:clr>
        </p15:guide>
        <p15:guide id="4" orient="horz" pos="1106">
          <p15:clr>
            <a:srgbClr val="A4A3A4"/>
          </p15:clr>
        </p15:guide>
        <p15:guide id="5" orient="horz" pos="1215">
          <p15:clr>
            <a:srgbClr val="A4A3A4"/>
          </p15:clr>
        </p15:guide>
        <p15:guide id="6" orient="horz" pos="2039">
          <p15:clr>
            <a:srgbClr val="A4A3A4"/>
          </p15:clr>
        </p15:guide>
        <p15:guide id="7" orient="horz" pos="2968">
          <p15:clr>
            <a:srgbClr val="A4A3A4"/>
          </p15:clr>
        </p15:guide>
        <p15:guide id="8" orient="horz" pos="3081">
          <p15:clr>
            <a:srgbClr val="A4A3A4"/>
          </p15:clr>
        </p15:guide>
        <p15:guide id="9" pos="283">
          <p15:clr>
            <a:srgbClr val="A4A3A4"/>
          </p15:clr>
        </p15:guide>
        <p15:guide id="10" pos="5479">
          <p15:clr>
            <a:srgbClr val="A4A3A4"/>
          </p15:clr>
        </p15:guide>
        <p15:guide id="11" pos="1499">
          <p15:clr>
            <a:srgbClr val="A4A3A4"/>
          </p15:clr>
        </p15:guide>
        <p15:guide id="12" pos="1610">
          <p15:clr>
            <a:srgbClr val="A4A3A4"/>
          </p15:clr>
        </p15:guide>
        <p15:guide id="13" pos="2825">
          <p15:clr>
            <a:srgbClr val="A4A3A4"/>
          </p15:clr>
        </p15:guide>
        <p15:guide id="14" pos="2937">
          <p15:clr>
            <a:srgbClr val="A4A3A4"/>
          </p15:clr>
        </p15:guide>
        <p15:guide id="15" pos="4153">
          <p15:clr>
            <a:srgbClr val="A4A3A4"/>
          </p15:clr>
        </p15:guide>
        <p15:guide id="16" pos="426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64"/>
    <a:srgbClr val="41A940"/>
    <a:srgbClr val="E0E2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47" autoAdjust="0"/>
  </p:normalViewPr>
  <p:slideViewPr>
    <p:cSldViewPr snapToGrid="0" snapToObjects="1" showGuides="1">
      <p:cViewPr varScale="1">
        <p:scale>
          <a:sx n="70" d="100"/>
          <a:sy n="70" d="100"/>
        </p:scale>
        <p:origin x="1386" y="72"/>
      </p:cViewPr>
      <p:guideLst>
        <p:guide orient="horz" pos="2145"/>
        <p:guide orient="horz" pos="281"/>
        <p:guide orient="horz" pos="3908"/>
        <p:guide orient="horz" pos="1106"/>
        <p:guide orient="horz" pos="1215"/>
        <p:guide orient="horz" pos="2039"/>
        <p:guide orient="horz" pos="2968"/>
        <p:guide orient="horz" pos="3081"/>
        <p:guide pos="283"/>
        <p:guide pos="5479"/>
        <p:guide pos="1499"/>
        <p:guide pos="1610"/>
        <p:guide pos="2825"/>
        <p:guide pos="2937"/>
        <p:guide pos="4153"/>
        <p:guide pos="42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 snapToGrid="0" snapToObjects="1" showGuides="1">
      <p:cViewPr varScale="1">
        <p:scale>
          <a:sx n="92" d="100"/>
          <a:sy n="92" d="100"/>
        </p:scale>
        <p:origin x="-3732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1A0930-D235-499D-900A-512DFF9D7CC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7B6394-B1D4-4471-94AF-233C2B48A59D}">
      <dgm:prSet phldrT="[Text]"/>
      <dgm:spPr>
        <a:solidFill>
          <a:srgbClr val="002060"/>
        </a:solidFill>
      </dgm:spPr>
      <dgm:t>
        <a:bodyPr/>
        <a:lstStyle/>
        <a:p>
          <a:r>
            <a:rPr lang="en-US" b="1" dirty="0" smtClean="0"/>
            <a:t>Xperdyte</a:t>
          </a:r>
          <a:endParaRPr lang="en-US" b="1" dirty="0"/>
        </a:p>
      </dgm:t>
    </dgm:pt>
    <dgm:pt modelId="{073BC214-7472-4840-B4EA-2AAD1CA357B9}" type="parTrans" cxnId="{7D2CE500-8BF2-49B3-B731-BF5A48C49F64}">
      <dgm:prSet/>
      <dgm:spPr/>
      <dgm:t>
        <a:bodyPr/>
        <a:lstStyle/>
        <a:p>
          <a:endParaRPr lang="en-US"/>
        </a:p>
      </dgm:t>
    </dgm:pt>
    <dgm:pt modelId="{D861348E-C086-4991-BF1E-CBF527C838AD}" type="sibTrans" cxnId="{7D2CE500-8BF2-49B3-B731-BF5A48C49F64}">
      <dgm:prSet/>
      <dgm:spPr/>
      <dgm:t>
        <a:bodyPr/>
        <a:lstStyle/>
        <a:p>
          <a:endParaRPr lang="en-US"/>
        </a:p>
      </dgm:t>
    </dgm:pt>
    <dgm:pt modelId="{5102D188-D62F-43D4-8027-473F9BE689BA}">
      <dgm:prSet phldrT="[Text]" custT="1"/>
      <dgm:spPr/>
      <dgm:t>
        <a:bodyPr/>
        <a:lstStyle/>
        <a:p>
          <a:r>
            <a:rPr lang="en-US" sz="1600" dirty="0" smtClean="0"/>
            <a:t>Bill of Materials</a:t>
          </a:r>
          <a:endParaRPr lang="en-US" sz="1600" dirty="0"/>
        </a:p>
      </dgm:t>
    </dgm:pt>
    <dgm:pt modelId="{46AF0065-11CD-42A7-80B1-FA0F1B5C17CE}" type="parTrans" cxnId="{C2BF40AD-4954-46DF-84F1-190E8C5F128D}">
      <dgm:prSet/>
      <dgm:spPr/>
      <dgm:t>
        <a:bodyPr/>
        <a:lstStyle/>
        <a:p>
          <a:endParaRPr lang="en-US" dirty="0"/>
        </a:p>
      </dgm:t>
    </dgm:pt>
    <dgm:pt modelId="{EF376114-30FD-4705-AAF9-D8DE80441B8C}" type="sibTrans" cxnId="{C2BF40AD-4954-46DF-84F1-190E8C5F128D}">
      <dgm:prSet/>
      <dgm:spPr/>
      <dgm:t>
        <a:bodyPr/>
        <a:lstStyle/>
        <a:p>
          <a:endParaRPr lang="en-US"/>
        </a:p>
      </dgm:t>
    </dgm:pt>
    <dgm:pt modelId="{A9CB7A14-4F80-4C7F-807F-5FD01984FA29}">
      <dgm:prSet phldrT="[Text]" custT="1"/>
      <dgm:spPr/>
      <dgm:t>
        <a:bodyPr/>
        <a:lstStyle/>
        <a:p>
          <a:r>
            <a:rPr lang="en-US" sz="1600" dirty="0" smtClean="0"/>
            <a:t>Work In Progress</a:t>
          </a:r>
          <a:endParaRPr lang="en-US" sz="1600" dirty="0"/>
        </a:p>
      </dgm:t>
    </dgm:pt>
    <dgm:pt modelId="{8CD88CF5-3F8C-4E84-9EEF-B8916F1F4A3F}" type="parTrans" cxnId="{BF16135C-9271-4E6D-95EC-B17343CB197B}">
      <dgm:prSet/>
      <dgm:spPr/>
      <dgm:t>
        <a:bodyPr/>
        <a:lstStyle/>
        <a:p>
          <a:endParaRPr lang="en-US" dirty="0"/>
        </a:p>
      </dgm:t>
    </dgm:pt>
    <dgm:pt modelId="{ADA0A454-F98B-4E3E-8ED5-9DA8978FA3C1}" type="sibTrans" cxnId="{BF16135C-9271-4E6D-95EC-B17343CB197B}">
      <dgm:prSet/>
      <dgm:spPr/>
      <dgm:t>
        <a:bodyPr/>
        <a:lstStyle/>
        <a:p>
          <a:endParaRPr lang="en-US"/>
        </a:p>
      </dgm:t>
    </dgm:pt>
    <dgm:pt modelId="{AA01C0DC-AA7D-4206-9BFE-BA659CD42AEB}">
      <dgm:prSet phldrT="[Text]" custT="1"/>
      <dgm:spPr/>
      <dgm:t>
        <a:bodyPr/>
        <a:lstStyle/>
        <a:p>
          <a:r>
            <a:rPr lang="en-US" sz="1600" dirty="0" smtClean="0"/>
            <a:t>Material Requirement Planning</a:t>
          </a:r>
          <a:endParaRPr lang="en-US" sz="1600" dirty="0"/>
        </a:p>
      </dgm:t>
    </dgm:pt>
    <dgm:pt modelId="{05EFCD5D-83BC-4F49-8F1A-63C9F5C62BCA}" type="parTrans" cxnId="{110C3061-4800-4633-9A3F-25BAFF864223}">
      <dgm:prSet/>
      <dgm:spPr/>
      <dgm:t>
        <a:bodyPr/>
        <a:lstStyle/>
        <a:p>
          <a:endParaRPr lang="en-US" dirty="0"/>
        </a:p>
      </dgm:t>
    </dgm:pt>
    <dgm:pt modelId="{CFAE1619-90E0-4234-A24A-F42A3CEBCC4C}" type="sibTrans" cxnId="{110C3061-4800-4633-9A3F-25BAFF864223}">
      <dgm:prSet/>
      <dgm:spPr/>
      <dgm:t>
        <a:bodyPr/>
        <a:lstStyle/>
        <a:p>
          <a:endParaRPr lang="en-US"/>
        </a:p>
      </dgm:t>
    </dgm:pt>
    <dgm:pt modelId="{34AA4BAE-7C53-45B3-A5F9-298FFFBE08CD}">
      <dgm:prSet phldrT="[Text]"/>
      <dgm:spPr/>
      <dgm:t>
        <a:bodyPr/>
        <a:lstStyle/>
        <a:p>
          <a:r>
            <a:rPr lang="en-US" dirty="0" smtClean="0"/>
            <a:t>Production Scheduling</a:t>
          </a:r>
          <a:endParaRPr lang="en-US" dirty="0"/>
        </a:p>
      </dgm:t>
    </dgm:pt>
    <dgm:pt modelId="{ED38F184-83DB-41FA-8B46-4E325F5716E3}" type="parTrans" cxnId="{E800F266-A4CE-4E5B-AF79-85A1C4BBBCF6}">
      <dgm:prSet/>
      <dgm:spPr/>
      <dgm:t>
        <a:bodyPr/>
        <a:lstStyle/>
        <a:p>
          <a:endParaRPr lang="en-US" dirty="0"/>
        </a:p>
      </dgm:t>
    </dgm:pt>
    <dgm:pt modelId="{AF491185-2918-4173-AD71-09DD8CB7C7AB}" type="sibTrans" cxnId="{E800F266-A4CE-4E5B-AF79-85A1C4BBBCF6}">
      <dgm:prSet/>
      <dgm:spPr/>
      <dgm:t>
        <a:bodyPr/>
        <a:lstStyle/>
        <a:p>
          <a:endParaRPr lang="en-US"/>
        </a:p>
      </dgm:t>
    </dgm:pt>
    <dgm:pt modelId="{4D9E40F1-341E-4276-8953-4FB55C67E7E9}">
      <dgm:prSet phldrT="[Text]"/>
      <dgm:spPr/>
      <dgm:t>
        <a:bodyPr/>
        <a:lstStyle/>
        <a:p>
          <a:r>
            <a:rPr lang="en-US" dirty="0" smtClean="0"/>
            <a:t>Quality &amp; Statistical Process Control</a:t>
          </a:r>
          <a:endParaRPr lang="en-US" dirty="0"/>
        </a:p>
      </dgm:t>
    </dgm:pt>
    <dgm:pt modelId="{E90CACA0-1516-457A-AFE7-6A8725A357B8}" type="parTrans" cxnId="{48C678E7-45F4-4D4E-BF78-8FD41F040229}">
      <dgm:prSet/>
      <dgm:spPr/>
      <dgm:t>
        <a:bodyPr/>
        <a:lstStyle/>
        <a:p>
          <a:endParaRPr lang="en-US" dirty="0"/>
        </a:p>
      </dgm:t>
    </dgm:pt>
    <dgm:pt modelId="{DF344845-03EB-4DB2-B8BC-AD6AF409E85C}" type="sibTrans" cxnId="{48C678E7-45F4-4D4E-BF78-8FD41F040229}">
      <dgm:prSet/>
      <dgm:spPr/>
      <dgm:t>
        <a:bodyPr/>
        <a:lstStyle/>
        <a:p>
          <a:endParaRPr lang="en-US"/>
        </a:p>
      </dgm:t>
    </dgm:pt>
    <dgm:pt modelId="{743A3089-FAAC-447F-9D5D-B415C7A8D636}" type="pres">
      <dgm:prSet presAssocID="{021A0930-D235-499D-900A-512DFF9D7CC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0B065B86-FD28-454E-9C19-FFACF678EBC5}" type="pres">
      <dgm:prSet presAssocID="{4E7B6394-B1D4-4471-94AF-233C2B48A59D}" presName="centerShape" presStyleLbl="node0" presStyleIdx="0" presStyleCnt="1"/>
      <dgm:spPr/>
      <dgm:t>
        <a:bodyPr/>
        <a:lstStyle/>
        <a:p>
          <a:endParaRPr lang="en-US"/>
        </a:p>
      </dgm:t>
    </dgm:pt>
    <dgm:pt modelId="{BD610234-40CC-4806-8FB1-5329D093729B}" type="pres">
      <dgm:prSet presAssocID="{46AF0065-11CD-42A7-80B1-FA0F1B5C17CE}" presName="Name9" presStyleLbl="parChTrans1D2" presStyleIdx="0" presStyleCnt="5"/>
      <dgm:spPr/>
      <dgm:t>
        <a:bodyPr/>
        <a:lstStyle/>
        <a:p>
          <a:endParaRPr lang="en-ZA"/>
        </a:p>
      </dgm:t>
    </dgm:pt>
    <dgm:pt modelId="{BA100560-1A52-43B7-86BB-78863EFC7D7F}" type="pres">
      <dgm:prSet presAssocID="{46AF0065-11CD-42A7-80B1-FA0F1B5C17CE}" presName="connTx" presStyleLbl="parChTrans1D2" presStyleIdx="0" presStyleCnt="5"/>
      <dgm:spPr/>
      <dgm:t>
        <a:bodyPr/>
        <a:lstStyle/>
        <a:p>
          <a:endParaRPr lang="en-ZA"/>
        </a:p>
      </dgm:t>
    </dgm:pt>
    <dgm:pt modelId="{F98CA2D6-71B1-4B6D-8689-E2A2B385EE6C}" type="pres">
      <dgm:prSet presAssocID="{5102D188-D62F-43D4-8027-473F9BE689BA}" presName="node" presStyleLbl="node1" presStyleIdx="0" presStyleCnt="5" custScaleX="135694" custRadScaleRad="8757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8CBAE40-3F4D-4D07-9C76-64FF389B77BA}" type="pres">
      <dgm:prSet presAssocID="{8CD88CF5-3F8C-4E84-9EEF-B8916F1F4A3F}" presName="Name9" presStyleLbl="parChTrans1D2" presStyleIdx="1" presStyleCnt="5"/>
      <dgm:spPr/>
      <dgm:t>
        <a:bodyPr/>
        <a:lstStyle/>
        <a:p>
          <a:endParaRPr lang="en-ZA"/>
        </a:p>
      </dgm:t>
    </dgm:pt>
    <dgm:pt modelId="{A218C852-46C4-4E58-B5BC-B4D841F174DC}" type="pres">
      <dgm:prSet presAssocID="{8CD88CF5-3F8C-4E84-9EEF-B8916F1F4A3F}" presName="connTx" presStyleLbl="parChTrans1D2" presStyleIdx="1" presStyleCnt="5"/>
      <dgm:spPr/>
      <dgm:t>
        <a:bodyPr/>
        <a:lstStyle/>
        <a:p>
          <a:endParaRPr lang="en-ZA"/>
        </a:p>
      </dgm:t>
    </dgm:pt>
    <dgm:pt modelId="{2D585B7C-9827-49B9-9E61-82CFC170ABAB}" type="pres">
      <dgm:prSet presAssocID="{A9CB7A14-4F80-4C7F-807F-5FD01984FA29}" presName="node" presStyleLbl="node1" presStyleIdx="1" presStyleCnt="5" custScaleX="135694" custRadScaleRad="112720" custRadScaleInc="132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52B720-71B7-4E48-BD3F-BDE51931F588}" type="pres">
      <dgm:prSet presAssocID="{05EFCD5D-83BC-4F49-8F1A-63C9F5C62BCA}" presName="Name9" presStyleLbl="parChTrans1D2" presStyleIdx="2" presStyleCnt="5"/>
      <dgm:spPr/>
      <dgm:t>
        <a:bodyPr/>
        <a:lstStyle/>
        <a:p>
          <a:endParaRPr lang="en-ZA"/>
        </a:p>
      </dgm:t>
    </dgm:pt>
    <dgm:pt modelId="{1333334F-9202-4A95-9928-7F3DD1BA700F}" type="pres">
      <dgm:prSet presAssocID="{05EFCD5D-83BC-4F49-8F1A-63C9F5C62BCA}" presName="connTx" presStyleLbl="parChTrans1D2" presStyleIdx="2" presStyleCnt="5"/>
      <dgm:spPr/>
      <dgm:t>
        <a:bodyPr/>
        <a:lstStyle/>
        <a:p>
          <a:endParaRPr lang="en-ZA"/>
        </a:p>
      </dgm:t>
    </dgm:pt>
    <dgm:pt modelId="{8D901D4F-B2CC-4AA2-8D32-247D14FFE6E0}" type="pres">
      <dgm:prSet presAssocID="{AA01C0DC-AA7D-4206-9BFE-BA659CD42AEB}" presName="node" presStyleLbl="node1" presStyleIdx="2" presStyleCnt="5" custScaleX="135694" custRadScaleRad="109857" custRadScaleInc="-456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A8931F-7DDB-4143-AE2C-17F6E0D3D3CB}" type="pres">
      <dgm:prSet presAssocID="{ED38F184-83DB-41FA-8B46-4E325F5716E3}" presName="Name9" presStyleLbl="parChTrans1D2" presStyleIdx="3" presStyleCnt="5"/>
      <dgm:spPr/>
      <dgm:t>
        <a:bodyPr/>
        <a:lstStyle/>
        <a:p>
          <a:endParaRPr lang="en-ZA"/>
        </a:p>
      </dgm:t>
    </dgm:pt>
    <dgm:pt modelId="{E7CF36C0-34FA-4EEE-B037-37E189AF2325}" type="pres">
      <dgm:prSet presAssocID="{ED38F184-83DB-41FA-8B46-4E325F5716E3}" presName="connTx" presStyleLbl="parChTrans1D2" presStyleIdx="3" presStyleCnt="5"/>
      <dgm:spPr/>
      <dgm:t>
        <a:bodyPr/>
        <a:lstStyle/>
        <a:p>
          <a:endParaRPr lang="en-ZA"/>
        </a:p>
      </dgm:t>
    </dgm:pt>
    <dgm:pt modelId="{6F3AC141-2EE8-4B77-A549-12B8A2C09FE1}" type="pres">
      <dgm:prSet presAssocID="{34AA4BAE-7C53-45B3-A5F9-298FFFBE08CD}" presName="node" presStyleLbl="node1" presStyleIdx="3" presStyleCnt="5" custScaleX="135694" custRadScaleRad="105094" custRadScaleInc="4289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3C945A8C-2CE4-4C1D-9CC8-C57BEF2BF4EC}" type="pres">
      <dgm:prSet presAssocID="{E90CACA0-1516-457A-AFE7-6A8725A357B8}" presName="Name9" presStyleLbl="parChTrans1D2" presStyleIdx="4" presStyleCnt="5"/>
      <dgm:spPr/>
      <dgm:t>
        <a:bodyPr/>
        <a:lstStyle/>
        <a:p>
          <a:endParaRPr lang="en-ZA"/>
        </a:p>
      </dgm:t>
    </dgm:pt>
    <dgm:pt modelId="{DCCBE7F4-3EC2-4CB2-9AC1-4CF1BC201F1D}" type="pres">
      <dgm:prSet presAssocID="{E90CACA0-1516-457A-AFE7-6A8725A357B8}" presName="connTx" presStyleLbl="parChTrans1D2" presStyleIdx="4" presStyleCnt="5"/>
      <dgm:spPr/>
      <dgm:t>
        <a:bodyPr/>
        <a:lstStyle/>
        <a:p>
          <a:endParaRPr lang="en-ZA"/>
        </a:p>
      </dgm:t>
    </dgm:pt>
    <dgm:pt modelId="{27ED71D3-B97C-4462-A9BD-A7AD75F1CB10}" type="pres">
      <dgm:prSet presAssocID="{4D9E40F1-341E-4276-8953-4FB55C67E7E9}" presName="node" presStyleLbl="node1" presStyleIdx="4" presStyleCnt="5" custScaleX="135694" custRadScaleRad="113112" custRadScaleInc="-150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B8238F-B9AF-4349-AB21-A5F209FB9B99}" type="presOf" srcId="{46AF0065-11CD-42A7-80B1-FA0F1B5C17CE}" destId="{BD610234-40CC-4806-8FB1-5329D093729B}" srcOrd="0" destOrd="0" presId="urn:microsoft.com/office/officeart/2005/8/layout/radial1"/>
    <dgm:cxn modelId="{A1962963-D351-4514-8347-45E4905C4E0F}" type="presOf" srcId="{46AF0065-11CD-42A7-80B1-FA0F1B5C17CE}" destId="{BA100560-1A52-43B7-86BB-78863EFC7D7F}" srcOrd="1" destOrd="0" presId="urn:microsoft.com/office/officeart/2005/8/layout/radial1"/>
    <dgm:cxn modelId="{48C678E7-45F4-4D4E-BF78-8FD41F040229}" srcId="{4E7B6394-B1D4-4471-94AF-233C2B48A59D}" destId="{4D9E40F1-341E-4276-8953-4FB55C67E7E9}" srcOrd="4" destOrd="0" parTransId="{E90CACA0-1516-457A-AFE7-6A8725A357B8}" sibTransId="{DF344845-03EB-4DB2-B8BC-AD6AF409E85C}"/>
    <dgm:cxn modelId="{E73E3D3D-F291-4BD4-BE8D-022FDE1647CB}" type="presOf" srcId="{8CD88CF5-3F8C-4E84-9EEF-B8916F1F4A3F}" destId="{18CBAE40-3F4D-4D07-9C76-64FF389B77BA}" srcOrd="0" destOrd="0" presId="urn:microsoft.com/office/officeart/2005/8/layout/radial1"/>
    <dgm:cxn modelId="{B1C2183B-EEAA-451D-8B3B-CE758BF1E329}" type="presOf" srcId="{E90CACA0-1516-457A-AFE7-6A8725A357B8}" destId="{DCCBE7F4-3EC2-4CB2-9AC1-4CF1BC201F1D}" srcOrd="1" destOrd="0" presId="urn:microsoft.com/office/officeart/2005/8/layout/radial1"/>
    <dgm:cxn modelId="{6136CA16-16CA-4355-8776-D4F76264453B}" type="presOf" srcId="{4D9E40F1-341E-4276-8953-4FB55C67E7E9}" destId="{27ED71D3-B97C-4462-A9BD-A7AD75F1CB10}" srcOrd="0" destOrd="0" presId="urn:microsoft.com/office/officeart/2005/8/layout/radial1"/>
    <dgm:cxn modelId="{961CF2CF-7542-4AEC-8B1F-711E2D7E3BC1}" type="presOf" srcId="{ED38F184-83DB-41FA-8B46-4E325F5716E3}" destId="{18A8931F-7DDB-4143-AE2C-17F6E0D3D3CB}" srcOrd="0" destOrd="0" presId="urn:microsoft.com/office/officeart/2005/8/layout/radial1"/>
    <dgm:cxn modelId="{2C9082AF-EB27-4041-92B0-9C9BDD32BF7F}" type="presOf" srcId="{05EFCD5D-83BC-4F49-8F1A-63C9F5C62BCA}" destId="{1333334F-9202-4A95-9928-7F3DD1BA700F}" srcOrd="1" destOrd="0" presId="urn:microsoft.com/office/officeart/2005/8/layout/radial1"/>
    <dgm:cxn modelId="{6DA9C69C-3AA6-41EC-A11E-87204D0359F6}" type="presOf" srcId="{8CD88CF5-3F8C-4E84-9EEF-B8916F1F4A3F}" destId="{A218C852-46C4-4E58-B5BC-B4D841F174DC}" srcOrd="1" destOrd="0" presId="urn:microsoft.com/office/officeart/2005/8/layout/radial1"/>
    <dgm:cxn modelId="{93174E02-1DD2-4E9D-A17D-2BA73EFE948D}" type="presOf" srcId="{05EFCD5D-83BC-4F49-8F1A-63C9F5C62BCA}" destId="{2052B720-71B7-4E48-BD3F-BDE51931F588}" srcOrd="0" destOrd="0" presId="urn:microsoft.com/office/officeart/2005/8/layout/radial1"/>
    <dgm:cxn modelId="{BE81EBEE-E7CE-4CC6-A68D-56324BD83F03}" type="presOf" srcId="{4E7B6394-B1D4-4471-94AF-233C2B48A59D}" destId="{0B065B86-FD28-454E-9C19-FFACF678EBC5}" srcOrd="0" destOrd="0" presId="urn:microsoft.com/office/officeart/2005/8/layout/radial1"/>
    <dgm:cxn modelId="{5AF2D032-9776-4228-A4D0-275B71669723}" type="presOf" srcId="{A9CB7A14-4F80-4C7F-807F-5FD01984FA29}" destId="{2D585B7C-9827-49B9-9E61-82CFC170ABAB}" srcOrd="0" destOrd="0" presId="urn:microsoft.com/office/officeart/2005/8/layout/radial1"/>
    <dgm:cxn modelId="{05E0E862-6A2D-4D56-807E-89C270FE48CC}" type="presOf" srcId="{34AA4BAE-7C53-45B3-A5F9-298FFFBE08CD}" destId="{6F3AC141-2EE8-4B77-A549-12B8A2C09FE1}" srcOrd="0" destOrd="0" presId="urn:microsoft.com/office/officeart/2005/8/layout/radial1"/>
    <dgm:cxn modelId="{4B72E76A-CDE2-4B22-92A7-7FF8C69D47F5}" type="presOf" srcId="{021A0930-D235-499D-900A-512DFF9D7CCF}" destId="{743A3089-FAAC-447F-9D5D-B415C7A8D636}" srcOrd="0" destOrd="0" presId="urn:microsoft.com/office/officeart/2005/8/layout/radial1"/>
    <dgm:cxn modelId="{E800F266-A4CE-4E5B-AF79-85A1C4BBBCF6}" srcId="{4E7B6394-B1D4-4471-94AF-233C2B48A59D}" destId="{34AA4BAE-7C53-45B3-A5F9-298FFFBE08CD}" srcOrd="3" destOrd="0" parTransId="{ED38F184-83DB-41FA-8B46-4E325F5716E3}" sibTransId="{AF491185-2918-4173-AD71-09DD8CB7C7AB}"/>
    <dgm:cxn modelId="{F4B4BB1F-9B0E-4225-9C34-6C3F3C7E6C30}" type="presOf" srcId="{E90CACA0-1516-457A-AFE7-6A8725A357B8}" destId="{3C945A8C-2CE4-4C1D-9CC8-C57BEF2BF4EC}" srcOrd="0" destOrd="0" presId="urn:microsoft.com/office/officeart/2005/8/layout/radial1"/>
    <dgm:cxn modelId="{7D2CE500-8BF2-49B3-B731-BF5A48C49F64}" srcId="{021A0930-D235-499D-900A-512DFF9D7CCF}" destId="{4E7B6394-B1D4-4471-94AF-233C2B48A59D}" srcOrd="0" destOrd="0" parTransId="{073BC214-7472-4840-B4EA-2AAD1CA357B9}" sibTransId="{D861348E-C086-4991-BF1E-CBF527C838AD}"/>
    <dgm:cxn modelId="{A7B8C6B7-ED0D-4A8A-A0B9-8D57C7E0C910}" type="presOf" srcId="{AA01C0DC-AA7D-4206-9BFE-BA659CD42AEB}" destId="{8D901D4F-B2CC-4AA2-8D32-247D14FFE6E0}" srcOrd="0" destOrd="0" presId="urn:microsoft.com/office/officeart/2005/8/layout/radial1"/>
    <dgm:cxn modelId="{4CCB0C81-E4F0-4E3B-986C-707AD8798934}" type="presOf" srcId="{5102D188-D62F-43D4-8027-473F9BE689BA}" destId="{F98CA2D6-71B1-4B6D-8689-E2A2B385EE6C}" srcOrd="0" destOrd="0" presId="urn:microsoft.com/office/officeart/2005/8/layout/radial1"/>
    <dgm:cxn modelId="{C2BF40AD-4954-46DF-84F1-190E8C5F128D}" srcId="{4E7B6394-B1D4-4471-94AF-233C2B48A59D}" destId="{5102D188-D62F-43D4-8027-473F9BE689BA}" srcOrd="0" destOrd="0" parTransId="{46AF0065-11CD-42A7-80B1-FA0F1B5C17CE}" sibTransId="{EF376114-30FD-4705-AAF9-D8DE80441B8C}"/>
    <dgm:cxn modelId="{BF16135C-9271-4E6D-95EC-B17343CB197B}" srcId="{4E7B6394-B1D4-4471-94AF-233C2B48A59D}" destId="{A9CB7A14-4F80-4C7F-807F-5FD01984FA29}" srcOrd="1" destOrd="0" parTransId="{8CD88CF5-3F8C-4E84-9EEF-B8916F1F4A3F}" sibTransId="{ADA0A454-F98B-4E3E-8ED5-9DA8978FA3C1}"/>
    <dgm:cxn modelId="{56492975-937A-4ECB-8485-2364181EE79B}" type="presOf" srcId="{ED38F184-83DB-41FA-8B46-4E325F5716E3}" destId="{E7CF36C0-34FA-4EEE-B037-37E189AF2325}" srcOrd="1" destOrd="0" presId="urn:microsoft.com/office/officeart/2005/8/layout/radial1"/>
    <dgm:cxn modelId="{110C3061-4800-4633-9A3F-25BAFF864223}" srcId="{4E7B6394-B1D4-4471-94AF-233C2B48A59D}" destId="{AA01C0DC-AA7D-4206-9BFE-BA659CD42AEB}" srcOrd="2" destOrd="0" parTransId="{05EFCD5D-83BC-4F49-8F1A-63C9F5C62BCA}" sibTransId="{CFAE1619-90E0-4234-A24A-F42A3CEBCC4C}"/>
    <dgm:cxn modelId="{EA25CCAC-B983-483A-AF9F-CA0F6A3AB9F9}" type="presParOf" srcId="{743A3089-FAAC-447F-9D5D-B415C7A8D636}" destId="{0B065B86-FD28-454E-9C19-FFACF678EBC5}" srcOrd="0" destOrd="0" presId="urn:microsoft.com/office/officeart/2005/8/layout/radial1"/>
    <dgm:cxn modelId="{4580CF24-4F6D-4D53-985D-85772A315D37}" type="presParOf" srcId="{743A3089-FAAC-447F-9D5D-B415C7A8D636}" destId="{BD610234-40CC-4806-8FB1-5329D093729B}" srcOrd="1" destOrd="0" presId="urn:microsoft.com/office/officeart/2005/8/layout/radial1"/>
    <dgm:cxn modelId="{BC3CE321-AADA-4EB0-A673-C36481808651}" type="presParOf" srcId="{BD610234-40CC-4806-8FB1-5329D093729B}" destId="{BA100560-1A52-43B7-86BB-78863EFC7D7F}" srcOrd="0" destOrd="0" presId="urn:microsoft.com/office/officeart/2005/8/layout/radial1"/>
    <dgm:cxn modelId="{AED70062-B191-4B6B-8F95-F176F6D31FEE}" type="presParOf" srcId="{743A3089-FAAC-447F-9D5D-B415C7A8D636}" destId="{F98CA2D6-71B1-4B6D-8689-E2A2B385EE6C}" srcOrd="2" destOrd="0" presId="urn:microsoft.com/office/officeart/2005/8/layout/radial1"/>
    <dgm:cxn modelId="{4CA0AAD8-FC96-431C-B035-5011A3100679}" type="presParOf" srcId="{743A3089-FAAC-447F-9D5D-B415C7A8D636}" destId="{18CBAE40-3F4D-4D07-9C76-64FF389B77BA}" srcOrd="3" destOrd="0" presId="urn:microsoft.com/office/officeart/2005/8/layout/radial1"/>
    <dgm:cxn modelId="{2403E838-0F46-414A-8C06-FED671D57524}" type="presParOf" srcId="{18CBAE40-3F4D-4D07-9C76-64FF389B77BA}" destId="{A218C852-46C4-4E58-B5BC-B4D841F174DC}" srcOrd="0" destOrd="0" presId="urn:microsoft.com/office/officeart/2005/8/layout/radial1"/>
    <dgm:cxn modelId="{54A1A942-0D1B-4CD2-AC45-EA0AE86C4520}" type="presParOf" srcId="{743A3089-FAAC-447F-9D5D-B415C7A8D636}" destId="{2D585B7C-9827-49B9-9E61-82CFC170ABAB}" srcOrd="4" destOrd="0" presId="urn:microsoft.com/office/officeart/2005/8/layout/radial1"/>
    <dgm:cxn modelId="{37896EA7-79BD-494D-879D-6F7B12F60EEA}" type="presParOf" srcId="{743A3089-FAAC-447F-9D5D-B415C7A8D636}" destId="{2052B720-71B7-4E48-BD3F-BDE51931F588}" srcOrd="5" destOrd="0" presId="urn:microsoft.com/office/officeart/2005/8/layout/radial1"/>
    <dgm:cxn modelId="{15464FFF-7276-45CC-A7A0-6FCCFE8E7272}" type="presParOf" srcId="{2052B720-71B7-4E48-BD3F-BDE51931F588}" destId="{1333334F-9202-4A95-9928-7F3DD1BA700F}" srcOrd="0" destOrd="0" presId="urn:microsoft.com/office/officeart/2005/8/layout/radial1"/>
    <dgm:cxn modelId="{FF3E3CBD-1205-454C-9F42-206A481C1863}" type="presParOf" srcId="{743A3089-FAAC-447F-9D5D-B415C7A8D636}" destId="{8D901D4F-B2CC-4AA2-8D32-247D14FFE6E0}" srcOrd="6" destOrd="0" presId="urn:microsoft.com/office/officeart/2005/8/layout/radial1"/>
    <dgm:cxn modelId="{915859D8-8A32-4B8F-9520-FFDC58F4416E}" type="presParOf" srcId="{743A3089-FAAC-447F-9D5D-B415C7A8D636}" destId="{18A8931F-7DDB-4143-AE2C-17F6E0D3D3CB}" srcOrd="7" destOrd="0" presId="urn:microsoft.com/office/officeart/2005/8/layout/radial1"/>
    <dgm:cxn modelId="{DC8FCFD3-F0AC-4B0E-A702-26C3B5D36479}" type="presParOf" srcId="{18A8931F-7DDB-4143-AE2C-17F6E0D3D3CB}" destId="{E7CF36C0-34FA-4EEE-B037-37E189AF2325}" srcOrd="0" destOrd="0" presId="urn:microsoft.com/office/officeart/2005/8/layout/radial1"/>
    <dgm:cxn modelId="{4A0B81CA-0C2D-464A-85BF-17849795AAC4}" type="presParOf" srcId="{743A3089-FAAC-447F-9D5D-B415C7A8D636}" destId="{6F3AC141-2EE8-4B77-A549-12B8A2C09FE1}" srcOrd="8" destOrd="0" presId="urn:microsoft.com/office/officeart/2005/8/layout/radial1"/>
    <dgm:cxn modelId="{60BF22A5-9C77-4591-BC79-FB9835A3ECC4}" type="presParOf" srcId="{743A3089-FAAC-447F-9D5D-B415C7A8D636}" destId="{3C945A8C-2CE4-4C1D-9CC8-C57BEF2BF4EC}" srcOrd="9" destOrd="0" presId="urn:microsoft.com/office/officeart/2005/8/layout/radial1"/>
    <dgm:cxn modelId="{685382A4-8BF7-4AE3-92A3-8094DF38958C}" type="presParOf" srcId="{3C945A8C-2CE4-4C1D-9CC8-C57BEF2BF4EC}" destId="{DCCBE7F4-3EC2-4CB2-9AC1-4CF1BC201F1D}" srcOrd="0" destOrd="0" presId="urn:microsoft.com/office/officeart/2005/8/layout/radial1"/>
    <dgm:cxn modelId="{55600FA3-95AE-482F-91C9-7A89EC22580F}" type="presParOf" srcId="{743A3089-FAAC-447F-9D5D-B415C7A8D636}" destId="{27ED71D3-B97C-4462-A9BD-A7AD75F1CB10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A7937F-93EC-43FF-B67F-CF2A09B9047D}" type="datetimeFigureOut">
              <a:rPr lang="en-US" smtClean="0"/>
              <a:pPr/>
              <a:t>9/8/2015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D74D3-CAB6-45BE-AA25-21F397D5053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408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45C95-3FCC-4768-AAF5-1AC1351D0793}" type="datetimeFigureOut">
              <a:rPr lang="en-GB" smtClean="0"/>
              <a:pPr/>
              <a:t>08/09/2015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036EC-EAD1-47F4-ABDF-2CC6EDB2B4E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736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036EC-EAD1-47F4-ABDF-2CC6EDB2B4E3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8238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10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683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11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708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12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5277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13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7063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14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0881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15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1597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16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4905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17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9588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solidFill>
                  <a:prstClr val="black"/>
                </a:solidFill>
                <a:latin typeface="Times" charset="0"/>
              </a:rPr>
              <a:pPr/>
              <a:t>18</a:t>
            </a:fld>
            <a:endParaRPr lang="en-US" dirty="0">
              <a:solidFill>
                <a:prstClr val="black"/>
              </a:solidFill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1189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19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168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2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7669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20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1193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036EC-EAD1-47F4-ABDF-2CC6EDB2B4E3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2824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3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953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4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198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5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020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6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154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7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526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8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014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BB368C-0F17-4BA6-B6BD-3D4943F2654E}" type="slidenum">
              <a:rPr lang="en-US">
                <a:latin typeface="Times" charset="0"/>
              </a:rPr>
              <a:pPr/>
              <a:t>9</a:t>
            </a:fld>
            <a:endParaRPr lang="en-US" dirty="0">
              <a:latin typeface="Times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985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263" y="446088"/>
            <a:ext cx="6138862" cy="4265612"/>
          </a:xfrm>
        </p:spPr>
        <p:txBody>
          <a:bodyPr>
            <a:noAutofit/>
          </a:bodyPr>
          <a:lstStyle>
            <a:lvl1pPr>
              <a:lnSpc>
                <a:spcPts val="5500"/>
              </a:lnSpc>
              <a:defRPr sz="5500" spc="-50" baseline="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1262" y="5949320"/>
            <a:ext cx="6136863" cy="360000"/>
          </a:xfrm>
        </p:spPr>
        <p:txBody>
          <a:bodyPr wrap="square" anchor="ctr" anchorCtr="0">
            <a:spAutoFit/>
          </a:bodyPr>
          <a:lstStyle>
            <a:lvl1pPr>
              <a:defRPr sz="1600"/>
            </a:lvl1pPr>
          </a:lstStyle>
          <a:p>
            <a:fld id="{7B6947C6-3607-4A4E-BB82-8F09D179D173}" type="datetime4">
              <a:rPr lang="en-GB" smtClean="0"/>
              <a:pPr/>
              <a:t>08 September 2015</a:t>
            </a:fld>
            <a:endParaRPr lang="en-GB" dirty="0"/>
          </a:p>
        </p:txBody>
      </p:sp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913" y="446087"/>
            <a:ext cx="1260000" cy="53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850" y="5747478"/>
            <a:ext cx="6137275" cy="360000"/>
          </a:xfrm>
        </p:spPr>
        <p:txBody>
          <a:bodyPr wrap="square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248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 Picture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446087"/>
            <a:ext cx="6142038" cy="42656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pic>
        <p:nvPicPr>
          <p:cNvPr id="9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224" y="446087"/>
            <a:ext cx="1260000" cy="53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0769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263" y="1935162"/>
            <a:ext cx="4035425" cy="4268788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2488" y="1928813"/>
            <a:ext cx="4035424" cy="4271962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D8FE-83E2-4589-B297-98475957AF76}" type="datetime4">
              <a:rPr lang="en-GB" smtClean="0"/>
              <a:pPr/>
              <a:t>08 September 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@PastelAccounts #EvolutionEndUserDay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73A23-9EAF-448F-A700-9AC7A106503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224" y="446087"/>
            <a:ext cx="1260000" cy="53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 userDrawn="1"/>
        </p:nvCxnSpPr>
        <p:spPr>
          <a:xfrm>
            <a:off x="453600" y="6367041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453600" y="1749425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85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ge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850" y="1928814"/>
            <a:ext cx="4033838" cy="4275136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BA8A1-8400-4D1B-A73C-49B06BA6F66D}" type="datetime4">
              <a:rPr lang="en-GB" smtClean="0"/>
              <a:pPr/>
              <a:t>08 September 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@PastelAccounts #EvolutionEndUserDay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73A23-9EAF-448F-A700-9AC7A106503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662489" y="1928813"/>
            <a:ext cx="4035424" cy="4275137"/>
          </a:xfrm>
        </p:spPr>
        <p:txBody>
          <a:bodyPr/>
          <a:lstStyle/>
          <a:p>
            <a:r>
              <a:rPr lang="en-US" dirty="0" smtClean="0"/>
              <a:t>Drag picture to placeholder or click icon to add</a:t>
            </a:r>
            <a:endParaRPr lang="en-GB" dirty="0"/>
          </a:p>
        </p:txBody>
      </p:sp>
      <p:pic>
        <p:nvPicPr>
          <p:cNvPr id="8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224" y="446087"/>
            <a:ext cx="1260000" cy="53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>
            <a:off x="453600" y="6367041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53600" y="1749425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821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Small 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263" y="1928813"/>
            <a:ext cx="4035425" cy="4271962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1800" b="1"/>
            </a:lvl1pPr>
            <a:lvl2pPr marL="0" indent="0">
              <a:lnSpc>
                <a:spcPct val="100000"/>
              </a:lnSpc>
              <a:spcAft>
                <a:spcPts val="900"/>
              </a:spcAft>
              <a:buFontTx/>
              <a:buNone/>
              <a:defRPr sz="1800"/>
            </a:lvl2pPr>
            <a:lvl3pPr marL="179388" indent="-179388">
              <a:lnSpc>
                <a:spcPct val="100000"/>
              </a:lnSpc>
              <a:spcAft>
                <a:spcPts val="900"/>
              </a:spcAft>
              <a:buFont typeface="Arial" pitchFamily="34" charset="0"/>
              <a:buChar char="•"/>
              <a:defRPr sz="1800"/>
            </a:lvl3pPr>
            <a:lvl4pPr marL="449263" indent="-269875">
              <a:lnSpc>
                <a:spcPct val="100000"/>
              </a:lnSpc>
              <a:spcAft>
                <a:spcPts val="900"/>
              </a:spcAft>
              <a:buFont typeface="Arial" pitchFamily="34" charset="0"/>
              <a:buChar char="−"/>
              <a:tabLst/>
              <a:defRPr sz="1800"/>
            </a:lvl4pPr>
            <a:lvl5pPr marL="719138" indent="-269875">
              <a:lnSpc>
                <a:spcPct val="100000"/>
              </a:lnSpc>
              <a:spcAft>
                <a:spcPts val="900"/>
              </a:spcAft>
              <a:buFont typeface="Arial" pitchFamily="34" charset="0"/>
              <a:buChar char="•"/>
              <a:defRPr sz="1800"/>
            </a:lvl5pPr>
            <a:lvl6pPr marL="989013" indent="-269875">
              <a:spcBef>
                <a:spcPts val="0"/>
              </a:spcBef>
              <a:spcAft>
                <a:spcPts val="900"/>
              </a:spcAft>
              <a:buFont typeface="Arial" pitchFamily="34" charset="0"/>
              <a:buChar char="−"/>
              <a:defRPr sz="1800"/>
            </a:lvl6pPr>
            <a:lvl7pPr marL="1258888" indent="-269875">
              <a:spcBef>
                <a:spcPts val="0"/>
              </a:spcBef>
              <a:spcAft>
                <a:spcPts val="900"/>
              </a:spcAft>
              <a:buFont typeface="Arial" pitchFamily="34" charset="0"/>
              <a:buChar char="•"/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80FE-024B-447E-A4F2-05863A708781}" type="datetime4">
              <a:rPr lang="en-GB" smtClean="0"/>
              <a:pPr/>
              <a:t>08 September 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@</a:t>
            </a:r>
            <a:r>
              <a:rPr lang="en-GB" dirty="0" err="1" smtClean="0"/>
              <a:t>PastelAccounts</a:t>
            </a:r>
            <a:r>
              <a:rPr lang="en-GB" dirty="0" smtClean="0"/>
              <a:t> #</a:t>
            </a:r>
            <a:r>
              <a:rPr lang="en-GB" dirty="0" err="1" smtClean="0"/>
              <a:t>EvolutionEndUserDay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73A23-9EAF-448F-A700-9AC7A106503C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224" y="446087"/>
            <a:ext cx="1260000" cy="53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 userDrawn="1"/>
        </p:nvCxnSpPr>
        <p:spPr>
          <a:xfrm>
            <a:off x="453600" y="6367041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453600" y="1749425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4664075" y="1928813"/>
            <a:ext cx="4033838" cy="4271962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1800" b="1"/>
            </a:lvl1pPr>
            <a:lvl2pPr marL="0" indent="0">
              <a:lnSpc>
                <a:spcPct val="100000"/>
              </a:lnSpc>
              <a:spcAft>
                <a:spcPts val="900"/>
              </a:spcAft>
              <a:buFontTx/>
              <a:buNone/>
              <a:defRPr sz="1800"/>
            </a:lvl2pPr>
            <a:lvl3pPr marL="179388" indent="-179388">
              <a:lnSpc>
                <a:spcPct val="100000"/>
              </a:lnSpc>
              <a:spcAft>
                <a:spcPts val="900"/>
              </a:spcAft>
              <a:buFont typeface="Arial" pitchFamily="34" charset="0"/>
              <a:buChar char="•"/>
              <a:defRPr sz="1800"/>
            </a:lvl3pPr>
            <a:lvl4pPr marL="449263" indent="-269875">
              <a:lnSpc>
                <a:spcPct val="100000"/>
              </a:lnSpc>
              <a:spcAft>
                <a:spcPts val="900"/>
              </a:spcAft>
              <a:buFont typeface="Arial" pitchFamily="34" charset="0"/>
              <a:buChar char="−"/>
              <a:defRPr sz="1800"/>
            </a:lvl4pPr>
            <a:lvl5pPr marL="719138" indent="-269875">
              <a:lnSpc>
                <a:spcPct val="100000"/>
              </a:lnSpc>
              <a:spcAft>
                <a:spcPts val="900"/>
              </a:spcAft>
              <a:buFont typeface="Arial" pitchFamily="34" charset="0"/>
              <a:buChar char="•"/>
              <a:defRPr sz="1800"/>
            </a:lvl5pPr>
            <a:lvl6pPr marL="989013" indent="-269875">
              <a:spcBef>
                <a:spcPts val="0"/>
              </a:spcBef>
              <a:spcAft>
                <a:spcPts val="900"/>
              </a:spcAft>
              <a:buFont typeface="Arial" pitchFamily="34" charset="0"/>
              <a:buChar char="−"/>
              <a:defRPr sz="1800"/>
            </a:lvl6pPr>
            <a:lvl7pPr marL="1258888" indent="-269875">
              <a:spcBef>
                <a:spcPts val="0"/>
              </a:spcBef>
              <a:spcAft>
                <a:spcPts val="900"/>
              </a:spcAft>
              <a:buFont typeface="Arial" pitchFamily="34" charset="0"/>
              <a:buChar char="•"/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5016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264" y="1928813"/>
            <a:ext cx="8250236" cy="1308100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317FA-B6C9-476C-AF52-4F498E9E7F70}" type="datetime4">
              <a:rPr lang="en-GB" smtClean="0"/>
              <a:pPr/>
              <a:t>08 September 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@PastelAccounts #EvolutionEndUserDay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73A23-9EAF-448F-A700-9AC7A106503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662489" y="3405188"/>
            <a:ext cx="4030735" cy="2795587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GB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49263" y="3419475"/>
            <a:ext cx="4035425" cy="2781300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GB"/>
          </a:p>
        </p:txBody>
      </p:sp>
      <p:pic>
        <p:nvPicPr>
          <p:cNvPr id="11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224" y="446087"/>
            <a:ext cx="1260000" cy="53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453600" y="6367041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453600" y="1749425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753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2"/>
          </p:nvPr>
        </p:nvSpPr>
        <p:spPr>
          <a:xfrm>
            <a:off x="4664075" y="6376988"/>
            <a:ext cx="2133600" cy="247012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97E5496-E58A-45A8-8AA6-10E244B63FDD}" type="datetime4">
              <a:rPr lang="en-GB" smtClean="0"/>
              <a:pPr/>
              <a:t>08 September 2015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0850" y="6376987"/>
            <a:ext cx="4033838" cy="247651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@PastelAccounts #EvolutionEndUserDay</a:t>
            </a: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97946" y="6376988"/>
            <a:ext cx="1395277" cy="24765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C173A23-9EAF-448F-A700-9AC7A106503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224" y="446087"/>
            <a:ext cx="1260000" cy="53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>
            <a:off x="453600" y="6367041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453600" y="1749425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804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you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 userDrawn="1"/>
        </p:nvGrpSpPr>
        <p:grpSpPr>
          <a:xfrm>
            <a:off x="446236" y="446087"/>
            <a:ext cx="8249295" cy="5749129"/>
            <a:chOff x="443855" y="446087"/>
            <a:chExt cx="8249295" cy="5749129"/>
          </a:xfrm>
        </p:grpSpPr>
        <p:sp>
          <p:nvSpPr>
            <p:cNvPr id="2" name="Rectangle 1"/>
            <p:cNvSpPr/>
            <p:nvPr userDrawn="1"/>
          </p:nvSpPr>
          <p:spPr>
            <a:xfrm>
              <a:off x="450850" y="446087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" name="Rectangle 2"/>
            <p:cNvSpPr/>
            <p:nvPr userDrawn="1"/>
          </p:nvSpPr>
          <p:spPr>
            <a:xfrm>
              <a:off x="2555875" y="446087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dirty="0"/>
            </a:p>
          </p:txBody>
        </p:sp>
        <p:sp>
          <p:nvSpPr>
            <p:cNvPr id="4" name="Rectangle 3"/>
            <p:cNvSpPr/>
            <p:nvPr userDrawn="1"/>
          </p:nvSpPr>
          <p:spPr>
            <a:xfrm>
              <a:off x="4662487" y="446087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dirty="0"/>
            </a:p>
          </p:txBody>
        </p:sp>
        <p:sp>
          <p:nvSpPr>
            <p:cNvPr id="5" name="Rectangle 4"/>
            <p:cNvSpPr/>
            <p:nvPr userDrawn="1"/>
          </p:nvSpPr>
          <p:spPr>
            <a:xfrm>
              <a:off x="6767512" y="446087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dirty="0"/>
            </a:p>
          </p:txBody>
        </p:sp>
        <p:sp>
          <p:nvSpPr>
            <p:cNvPr id="6" name="Rectangle 5"/>
            <p:cNvSpPr/>
            <p:nvPr userDrawn="1"/>
          </p:nvSpPr>
          <p:spPr>
            <a:xfrm>
              <a:off x="443855" y="1928812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2555875" y="1928812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dirty="0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662487" y="1928812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dirty="0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6767512" y="1928812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dirty="0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443855" y="3405183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2555875" y="3405183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4659795" y="3405183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6767512" y="3405183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443855" y="4891879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555875" y="4891879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dirty="0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4662487" y="4891879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dirty="0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767512" y="4891879"/>
              <a:ext cx="1925638" cy="1303337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dirty="0"/>
            </a:p>
          </p:txBody>
        </p:sp>
      </p:grp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4664075" y="6376988"/>
            <a:ext cx="2133600" cy="247012"/>
          </a:xfrm>
        </p:spPr>
        <p:txBody>
          <a:bodyPr/>
          <a:lstStyle/>
          <a:p>
            <a:fld id="{E83A2F3A-948D-4680-840B-25A93FA1BA45}" type="datetime4">
              <a:rPr lang="en-GB" smtClean="0"/>
              <a:pPr/>
              <a:t>08 September 2015</a:t>
            </a:fld>
            <a:endParaRPr lang="en-GB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0850" y="6376987"/>
            <a:ext cx="4033838" cy="247651"/>
          </a:xfrm>
        </p:spPr>
        <p:txBody>
          <a:bodyPr/>
          <a:lstStyle/>
          <a:p>
            <a:r>
              <a:rPr lang="en-GB" dirty="0" smtClean="0"/>
              <a:t>@PastelAccounts #EvolutionEndUserDay</a:t>
            </a:r>
            <a:endParaRPr lang="en-GB" dirty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11683" y="6376988"/>
            <a:ext cx="1486230" cy="247650"/>
          </a:xfrm>
        </p:spPr>
        <p:txBody>
          <a:bodyPr/>
          <a:lstStyle/>
          <a:p>
            <a:fld id="{5C173A23-9EAF-448F-A700-9AC7A106503C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453600" y="6367041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224" y="446087"/>
            <a:ext cx="1260000" cy="53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0565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263" y="446089"/>
            <a:ext cx="6138862" cy="487674"/>
          </a:xfrm>
        </p:spPr>
        <p:txBody>
          <a:bodyPr>
            <a:noAutofit/>
          </a:bodyPr>
          <a:lstStyle>
            <a:lvl1pPr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4FFEE0-7F94-4168-906A-63ADFB2CB6A3}" type="datetime4">
              <a:rPr lang="en-GB" smtClean="0"/>
              <a:pPr/>
              <a:t>08 September 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@PastelAccounts #EvolutionEndUserDay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173A23-9EAF-448F-A700-9AC7A106503C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6367041"/>
            <a:ext cx="8262000" cy="0"/>
          </a:xfrm>
          <a:prstGeom prst="line">
            <a:avLst/>
          </a:prstGeom>
          <a:ln w="2349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5"/>
          <p:cNvSpPr>
            <a:spLocks noChangeAspect="1" noEditPoints="1"/>
          </p:cNvSpPr>
          <p:nvPr userDrawn="1"/>
        </p:nvSpPr>
        <p:spPr bwMode="auto">
          <a:xfrm>
            <a:off x="7434000" y="446400"/>
            <a:ext cx="1260000" cy="487362"/>
          </a:xfrm>
          <a:custGeom>
            <a:avLst/>
            <a:gdLst>
              <a:gd name="T0" fmla="*/ 3988 w 4644"/>
              <a:gd name="T1" fmla="*/ 0 h 1957"/>
              <a:gd name="T2" fmla="*/ 3529 w 4644"/>
              <a:gd name="T3" fmla="*/ 16 h 1957"/>
              <a:gd name="T4" fmla="*/ 3208 w 4644"/>
              <a:gd name="T5" fmla="*/ 162 h 1957"/>
              <a:gd name="T6" fmla="*/ 2373 w 4644"/>
              <a:gd name="T7" fmla="*/ 168 h 1957"/>
              <a:gd name="T8" fmla="*/ 1742 w 4644"/>
              <a:gd name="T9" fmla="*/ 1 h 1957"/>
              <a:gd name="T10" fmla="*/ 699 w 4644"/>
              <a:gd name="T11" fmla="*/ 0 h 1957"/>
              <a:gd name="T12" fmla="*/ 564 w 4644"/>
              <a:gd name="T13" fmla="*/ 811 h 1957"/>
              <a:gd name="T14" fmla="*/ 1042 w 4644"/>
              <a:gd name="T15" fmla="*/ 967 h 1957"/>
              <a:gd name="T16" fmla="*/ 224 w 4644"/>
              <a:gd name="T17" fmla="*/ 967 h 1957"/>
              <a:gd name="T18" fmla="*/ 702 w 4644"/>
              <a:gd name="T19" fmla="*/ 1403 h 1957"/>
              <a:gd name="T20" fmla="*/ 1685 w 4644"/>
              <a:gd name="T21" fmla="*/ 1404 h 1957"/>
              <a:gd name="T22" fmla="*/ 2085 w 4644"/>
              <a:gd name="T23" fmla="*/ 1266 h 1957"/>
              <a:gd name="T24" fmla="*/ 2406 w 4644"/>
              <a:gd name="T25" fmla="*/ 1406 h 1957"/>
              <a:gd name="T26" fmla="*/ 2795 w 4644"/>
              <a:gd name="T27" fmla="*/ 1403 h 1957"/>
              <a:gd name="T28" fmla="*/ 3208 w 4644"/>
              <a:gd name="T29" fmla="*/ 1384 h 1957"/>
              <a:gd name="T30" fmla="*/ 2530 w 4644"/>
              <a:gd name="T31" fmla="*/ 1557 h 1957"/>
              <a:gd name="T32" fmla="*/ 2836 w 4644"/>
              <a:gd name="T33" fmla="*/ 1957 h 1957"/>
              <a:gd name="T34" fmla="*/ 3529 w 4644"/>
              <a:gd name="T35" fmla="*/ 1239 h 1957"/>
              <a:gd name="T36" fmla="*/ 4611 w 4644"/>
              <a:gd name="T37" fmla="*/ 1164 h 1957"/>
              <a:gd name="T38" fmla="*/ 4024 w 4644"/>
              <a:gd name="T39" fmla="*/ 1146 h 1957"/>
              <a:gd name="T40" fmla="*/ 4635 w 4644"/>
              <a:gd name="T41" fmla="*/ 838 h 1957"/>
              <a:gd name="T42" fmla="*/ 4395 w 4644"/>
              <a:gd name="T43" fmla="*/ 597 h 1957"/>
              <a:gd name="T44" fmla="*/ 4022 w 4644"/>
              <a:gd name="T45" fmla="*/ 242 h 1957"/>
              <a:gd name="T46" fmla="*/ 2541 w 4644"/>
              <a:gd name="T47" fmla="*/ 702 h 1957"/>
              <a:gd name="T48" fmla="*/ 2882 w 4644"/>
              <a:gd name="T49" fmla="*/ 271 h 1957"/>
              <a:gd name="T50" fmla="*/ 3207 w 4644"/>
              <a:gd name="T51" fmla="*/ 702 h 1957"/>
              <a:gd name="T52" fmla="*/ 2882 w 4644"/>
              <a:gd name="T53" fmla="*/ 1130 h 1957"/>
              <a:gd name="T54" fmla="*/ 2541 w 4644"/>
              <a:gd name="T55" fmla="*/ 702 h 1957"/>
              <a:gd name="T56" fmla="*/ 2085 w 4644"/>
              <a:gd name="T57" fmla="*/ 820 h 1957"/>
              <a:gd name="T58" fmla="*/ 1726 w 4644"/>
              <a:gd name="T59" fmla="*/ 1157 h 1957"/>
              <a:gd name="T60" fmla="*/ 1701 w 4644"/>
              <a:gd name="T61" fmla="*/ 820 h 1957"/>
              <a:gd name="T62" fmla="*/ 1398 w 4644"/>
              <a:gd name="T63" fmla="*/ 387 h 1957"/>
              <a:gd name="T64" fmla="*/ 2085 w 4644"/>
              <a:gd name="T65" fmla="*/ 437 h 1957"/>
              <a:gd name="T66" fmla="*/ 1641 w 4644"/>
              <a:gd name="T67" fmla="*/ 576 h 1957"/>
              <a:gd name="T68" fmla="*/ 901 w 4644"/>
              <a:gd name="T69" fmla="*/ 570 h 1957"/>
              <a:gd name="T70" fmla="*/ 425 w 4644"/>
              <a:gd name="T71" fmla="*/ 424 h 1957"/>
              <a:gd name="T72" fmla="*/ 1127 w 4644"/>
              <a:gd name="T73" fmla="*/ 386 h 1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644" h="1957">
                <a:moveTo>
                  <a:pt x="4643" y="645"/>
                </a:moveTo>
                <a:cubicBezTo>
                  <a:pt x="4641" y="241"/>
                  <a:pt x="4339" y="0"/>
                  <a:pt x="3988" y="0"/>
                </a:cubicBezTo>
                <a:cubicBezTo>
                  <a:pt x="3827" y="0"/>
                  <a:pt x="3656" y="47"/>
                  <a:pt x="3529" y="167"/>
                </a:cubicBezTo>
                <a:cubicBezTo>
                  <a:pt x="3529" y="16"/>
                  <a:pt x="3529" y="16"/>
                  <a:pt x="3529" y="16"/>
                </a:cubicBezTo>
                <a:cubicBezTo>
                  <a:pt x="3208" y="16"/>
                  <a:pt x="3208" y="16"/>
                  <a:pt x="3208" y="16"/>
                </a:cubicBezTo>
                <a:cubicBezTo>
                  <a:pt x="3208" y="162"/>
                  <a:pt x="3208" y="162"/>
                  <a:pt x="3208" y="162"/>
                </a:cubicBezTo>
                <a:cubicBezTo>
                  <a:pt x="3088" y="54"/>
                  <a:pt x="2959" y="0"/>
                  <a:pt x="2795" y="0"/>
                </a:cubicBezTo>
                <a:cubicBezTo>
                  <a:pt x="2587" y="0"/>
                  <a:pt x="2445" y="89"/>
                  <a:pt x="2373" y="168"/>
                </a:cubicBezTo>
                <a:cubicBezTo>
                  <a:pt x="2360" y="182"/>
                  <a:pt x="2349" y="195"/>
                  <a:pt x="2339" y="209"/>
                </a:cubicBezTo>
                <a:cubicBezTo>
                  <a:pt x="2235" y="58"/>
                  <a:pt x="2019" y="1"/>
                  <a:pt x="1742" y="1"/>
                </a:cubicBezTo>
                <a:cubicBezTo>
                  <a:pt x="1534" y="1"/>
                  <a:pt x="1379" y="38"/>
                  <a:pt x="1262" y="144"/>
                </a:cubicBezTo>
                <a:cubicBezTo>
                  <a:pt x="1117" y="55"/>
                  <a:pt x="943" y="0"/>
                  <a:pt x="699" y="0"/>
                </a:cubicBezTo>
                <a:cubicBezTo>
                  <a:pt x="362" y="0"/>
                  <a:pt x="104" y="143"/>
                  <a:pt x="104" y="422"/>
                </a:cubicBezTo>
                <a:cubicBezTo>
                  <a:pt x="104" y="657"/>
                  <a:pt x="299" y="792"/>
                  <a:pt x="564" y="811"/>
                </a:cubicBezTo>
                <a:cubicBezTo>
                  <a:pt x="847" y="832"/>
                  <a:pt x="847" y="832"/>
                  <a:pt x="847" y="832"/>
                </a:cubicBezTo>
                <a:cubicBezTo>
                  <a:pt x="957" y="840"/>
                  <a:pt x="1042" y="870"/>
                  <a:pt x="1042" y="967"/>
                </a:cubicBezTo>
                <a:cubicBezTo>
                  <a:pt x="1042" y="1084"/>
                  <a:pt x="910" y="1143"/>
                  <a:pt x="727" y="1143"/>
                </a:cubicBezTo>
                <a:cubicBezTo>
                  <a:pt x="513" y="1143"/>
                  <a:pt x="362" y="1084"/>
                  <a:pt x="224" y="967"/>
                </a:cubicBezTo>
                <a:cubicBezTo>
                  <a:pt x="0" y="1157"/>
                  <a:pt x="0" y="1157"/>
                  <a:pt x="0" y="1157"/>
                </a:cubicBezTo>
                <a:cubicBezTo>
                  <a:pt x="205" y="1322"/>
                  <a:pt x="444" y="1403"/>
                  <a:pt x="702" y="1403"/>
                </a:cubicBezTo>
                <a:cubicBezTo>
                  <a:pt x="921" y="1403"/>
                  <a:pt x="1112" y="1349"/>
                  <a:pt x="1232" y="1250"/>
                </a:cubicBezTo>
                <a:cubicBezTo>
                  <a:pt x="1327" y="1345"/>
                  <a:pt x="1482" y="1404"/>
                  <a:pt x="1685" y="1404"/>
                </a:cubicBezTo>
                <a:cubicBezTo>
                  <a:pt x="1902" y="1404"/>
                  <a:pt x="2012" y="1361"/>
                  <a:pt x="2079" y="1266"/>
                </a:cubicBezTo>
                <a:cubicBezTo>
                  <a:pt x="2085" y="1266"/>
                  <a:pt x="2085" y="1266"/>
                  <a:pt x="2085" y="1266"/>
                </a:cubicBezTo>
                <a:cubicBezTo>
                  <a:pt x="2085" y="1406"/>
                  <a:pt x="2085" y="1406"/>
                  <a:pt x="2085" y="1406"/>
                </a:cubicBezTo>
                <a:cubicBezTo>
                  <a:pt x="2406" y="1406"/>
                  <a:pt x="2406" y="1406"/>
                  <a:pt x="2406" y="1406"/>
                </a:cubicBezTo>
                <a:cubicBezTo>
                  <a:pt x="2406" y="1267"/>
                  <a:pt x="2406" y="1267"/>
                  <a:pt x="2406" y="1267"/>
                </a:cubicBezTo>
                <a:cubicBezTo>
                  <a:pt x="2485" y="1336"/>
                  <a:pt x="2615" y="1403"/>
                  <a:pt x="2795" y="1403"/>
                </a:cubicBezTo>
                <a:cubicBezTo>
                  <a:pt x="2959" y="1403"/>
                  <a:pt x="3107" y="1338"/>
                  <a:pt x="3208" y="1243"/>
                </a:cubicBezTo>
                <a:cubicBezTo>
                  <a:pt x="3208" y="1384"/>
                  <a:pt x="3208" y="1384"/>
                  <a:pt x="3208" y="1384"/>
                </a:cubicBezTo>
                <a:cubicBezTo>
                  <a:pt x="3208" y="1576"/>
                  <a:pt x="3057" y="1681"/>
                  <a:pt x="2842" y="1681"/>
                </a:cubicBezTo>
                <a:cubicBezTo>
                  <a:pt x="2719" y="1681"/>
                  <a:pt x="2609" y="1624"/>
                  <a:pt x="2530" y="1557"/>
                </a:cubicBezTo>
                <a:cubicBezTo>
                  <a:pt x="2282" y="1727"/>
                  <a:pt x="2282" y="1727"/>
                  <a:pt x="2282" y="1727"/>
                </a:cubicBezTo>
                <a:cubicBezTo>
                  <a:pt x="2423" y="1865"/>
                  <a:pt x="2631" y="1957"/>
                  <a:pt x="2836" y="1957"/>
                </a:cubicBezTo>
                <a:cubicBezTo>
                  <a:pt x="3201" y="1957"/>
                  <a:pt x="3529" y="1768"/>
                  <a:pt x="3529" y="1354"/>
                </a:cubicBezTo>
                <a:cubicBezTo>
                  <a:pt x="3529" y="1239"/>
                  <a:pt x="3529" y="1239"/>
                  <a:pt x="3529" y="1239"/>
                </a:cubicBezTo>
                <a:cubicBezTo>
                  <a:pt x="3666" y="1364"/>
                  <a:pt x="3855" y="1405"/>
                  <a:pt x="4030" y="1405"/>
                </a:cubicBezTo>
                <a:cubicBezTo>
                  <a:pt x="4244" y="1405"/>
                  <a:pt x="4454" y="1320"/>
                  <a:pt x="4611" y="1164"/>
                </a:cubicBezTo>
                <a:cubicBezTo>
                  <a:pt x="4396" y="1007"/>
                  <a:pt x="4396" y="1007"/>
                  <a:pt x="4396" y="1007"/>
                </a:cubicBezTo>
                <a:cubicBezTo>
                  <a:pt x="4302" y="1091"/>
                  <a:pt x="4146" y="1146"/>
                  <a:pt x="4024" y="1146"/>
                </a:cubicBezTo>
                <a:cubicBezTo>
                  <a:pt x="3804" y="1146"/>
                  <a:pt x="3652" y="1062"/>
                  <a:pt x="3652" y="839"/>
                </a:cubicBezTo>
                <a:cubicBezTo>
                  <a:pt x="4635" y="838"/>
                  <a:pt x="4635" y="838"/>
                  <a:pt x="4635" y="838"/>
                </a:cubicBezTo>
                <a:cubicBezTo>
                  <a:pt x="4635" y="838"/>
                  <a:pt x="4644" y="714"/>
                  <a:pt x="4643" y="645"/>
                </a:cubicBezTo>
                <a:moveTo>
                  <a:pt x="4395" y="597"/>
                </a:moveTo>
                <a:cubicBezTo>
                  <a:pt x="3652" y="597"/>
                  <a:pt x="3652" y="597"/>
                  <a:pt x="3652" y="597"/>
                </a:cubicBezTo>
                <a:cubicBezTo>
                  <a:pt x="3652" y="357"/>
                  <a:pt x="3826" y="242"/>
                  <a:pt x="4022" y="242"/>
                </a:cubicBezTo>
                <a:cubicBezTo>
                  <a:pt x="4218" y="242"/>
                  <a:pt x="4395" y="360"/>
                  <a:pt x="4395" y="597"/>
                </a:cubicBezTo>
                <a:moveTo>
                  <a:pt x="2541" y="702"/>
                </a:moveTo>
                <a:cubicBezTo>
                  <a:pt x="2538" y="476"/>
                  <a:pt x="2547" y="440"/>
                  <a:pt x="2606" y="377"/>
                </a:cubicBezTo>
                <a:cubicBezTo>
                  <a:pt x="2651" y="328"/>
                  <a:pt x="2749" y="271"/>
                  <a:pt x="2882" y="271"/>
                </a:cubicBezTo>
                <a:cubicBezTo>
                  <a:pt x="3012" y="271"/>
                  <a:pt x="3097" y="328"/>
                  <a:pt x="3142" y="377"/>
                </a:cubicBezTo>
                <a:cubicBezTo>
                  <a:pt x="3200" y="440"/>
                  <a:pt x="3207" y="478"/>
                  <a:pt x="3207" y="702"/>
                </a:cubicBezTo>
                <a:cubicBezTo>
                  <a:pt x="3207" y="923"/>
                  <a:pt x="3200" y="961"/>
                  <a:pt x="3142" y="1024"/>
                </a:cubicBezTo>
                <a:cubicBezTo>
                  <a:pt x="3097" y="1073"/>
                  <a:pt x="3012" y="1130"/>
                  <a:pt x="2882" y="1130"/>
                </a:cubicBezTo>
                <a:cubicBezTo>
                  <a:pt x="2749" y="1130"/>
                  <a:pt x="2651" y="1073"/>
                  <a:pt x="2606" y="1024"/>
                </a:cubicBezTo>
                <a:cubicBezTo>
                  <a:pt x="2547" y="961"/>
                  <a:pt x="2544" y="926"/>
                  <a:pt x="2541" y="702"/>
                </a:cubicBezTo>
                <a:moveTo>
                  <a:pt x="1701" y="820"/>
                </a:moveTo>
                <a:cubicBezTo>
                  <a:pt x="2085" y="820"/>
                  <a:pt x="2085" y="820"/>
                  <a:pt x="2085" y="820"/>
                </a:cubicBezTo>
                <a:cubicBezTo>
                  <a:pt x="2085" y="920"/>
                  <a:pt x="2085" y="920"/>
                  <a:pt x="2085" y="920"/>
                </a:cubicBezTo>
                <a:cubicBezTo>
                  <a:pt x="2085" y="1133"/>
                  <a:pt x="1994" y="1157"/>
                  <a:pt x="1726" y="1157"/>
                </a:cubicBezTo>
                <a:cubicBezTo>
                  <a:pt x="1509" y="1157"/>
                  <a:pt x="1424" y="1076"/>
                  <a:pt x="1424" y="984"/>
                </a:cubicBezTo>
                <a:cubicBezTo>
                  <a:pt x="1424" y="884"/>
                  <a:pt x="1512" y="820"/>
                  <a:pt x="1701" y="820"/>
                </a:cubicBezTo>
                <a:moveTo>
                  <a:pt x="1263" y="250"/>
                </a:moveTo>
                <a:cubicBezTo>
                  <a:pt x="1398" y="387"/>
                  <a:pt x="1398" y="387"/>
                  <a:pt x="1398" y="387"/>
                </a:cubicBezTo>
                <a:cubicBezTo>
                  <a:pt x="1482" y="310"/>
                  <a:pt x="1590" y="261"/>
                  <a:pt x="1757" y="261"/>
                </a:cubicBezTo>
                <a:cubicBezTo>
                  <a:pt x="1987" y="261"/>
                  <a:pt x="2085" y="307"/>
                  <a:pt x="2085" y="437"/>
                </a:cubicBezTo>
                <a:cubicBezTo>
                  <a:pt x="2085" y="576"/>
                  <a:pt x="2085" y="576"/>
                  <a:pt x="2085" y="576"/>
                </a:cubicBezTo>
                <a:cubicBezTo>
                  <a:pt x="1641" y="576"/>
                  <a:pt x="1641" y="576"/>
                  <a:pt x="1641" y="576"/>
                </a:cubicBezTo>
                <a:cubicBezTo>
                  <a:pt x="1470" y="576"/>
                  <a:pt x="1340" y="623"/>
                  <a:pt x="1253" y="698"/>
                </a:cubicBezTo>
                <a:cubicBezTo>
                  <a:pt x="1179" y="626"/>
                  <a:pt x="1064" y="580"/>
                  <a:pt x="901" y="570"/>
                </a:cubicBezTo>
                <a:cubicBezTo>
                  <a:pt x="636" y="554"/>
                  <a:pt x="636" y="554"/>
                  <a:pt x="636" y="554"/>
                </a:cubicBezTo>
                <a:cubicBezTo>
                  <a:pt x="475" y="543"/>
                  <a:pt x="425" y="484"/>
                  <a:pt x="425" y="424"/>
                </a:cubicBezTo>
                <a:cubicBezTo>
                  <a:pt x="425" y="330"/>
                  <a:pt x="494" y="259"/>
                  <a:pt x="699" y="259"/>
                </a:cubicBezTo>
                <a:cubicBezTo>
                  <a:pt x="872" y="259"/>
                  <a:pt x="1001" y="311"/>
                  <a:pt x="1127" y="386"/>
                </a:cubicBezTo>
                <a:lnTo>
                  <a:pt x="1263" y="2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0850" y="871616"/>
            <a:ext cx="6137275" cy="5267013"/>
          </a:xfrm>
        </p:spPr>
        <p:txBody>
          <a:bodyPr/>
          <a:lstStyle>
            <a:lvl1pPr marL="514350" indent="-51435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720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5CA04-6639-4A61-9B58-D81853C607AF}" type="datetime4">
              <a:rPr lang="en-GB" smtClean="0"/>
              <a:pPr/>
              <a:t>08 September 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@PastelAccounts #EvolutionEndUserDay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73A23-9EAF-448F-A700-9AC7A106503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000" y="446087"/>
            <a:ext cx="1260000" cy="53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453600" y="6367041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52438" y="1749425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508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Dark Grey, Green Logo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263" y="446088"/>
            <a:ext cx="6138862" cy="42656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FD6ADB-F09E-469E-87A5-705E269771C1}" type="datetime4">
              <a:rPr lang="en-GB" smtClean="0"/>
              <a:pPr/>
              <a:t>08 September 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@PastelAccounts #EvolutionEndUserDay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173A23-9EAF-448F-A700-9AC7A106503C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3600" y="6367041"/>
            <a:ext cx="8262000" cy="0"/>
          </a:xfrm>
          <a:prstGeom prst="line">
            <a:avLst/>
          </a:prstGeom>
          <a:ln w="2349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000" y="446087"/>
            <a:ext cx="1260000" cy="53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9728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(White, Green 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263" y="446087"/>
            <a:ext cx="6138862" cy="427355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4662488" y="6376988"/>
            <a:ext cx="2135187" cy="247012"/>
          </a:xfrm>
        </p:spPr>
        <p:txBody>
          <a:bodyPr/>
          <a:lstStyle/>
          <a:p>
            <a:fld id="{3BC3A871-DE1C-4187-B99B-22D9E2BED202}" type="datetime4">
              <a:rPr lang="en-GB" smtClean="0"/>
              <a:pPr/>
              <a:t>08 September 2015</a:t>
            </a:fld>
            <a:endParaRPr lang="en-GB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0850" y="6376987"/>
            <a:ext cx="4033838" cy="247651"/>
          </a:xfrm>
        </p:spPr>
        <p:txBody>
          <a:bodyPr/>
          <a:lstStyle/>
          <a:p>
            <a:r>
              <a:rPr lang="en-GB" dirty="0" smtClean="0"/>
              <a:t>@PastelAccounts #EvolutionEndUserDay</a:t>
            </a:r>
            <a:endParaRPr lang="en-GB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11682" y="6367041"/>
            <a:ext cx="1487817" cy="257597"/>
          </a:xfrm>
        </p:spPr>
        <p:txBody>
          <a:bodyPr/>
          <a:lstStyle/>
          <a:p>
            <a:fld id="{5C173A23-9EAF-448F-A700-9AC7A106503C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3600" y="6367041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000" y="446087"/>
            <a:ext cx="1260000" cy="53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9728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Dark Grey, White Logo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446401"/>
            <a:ext cx="6137275" cy="426529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4A9B2ED-CF56-4A2F-A17A-A2988702FC75}" type="datetime4">
              <a:rPr lang="en-GB" smtClean="0"/>
              <a:pPr/>
              <a:t>08 September 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@PastelAccounts #EvolutionEndUserDay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173A23-9EAF-448F-A700-9AC7A106503C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3600" y="6367041"/>
            <a:ext cx="8262000" cy="0"/>
          </a:xfrm>
          <a:prstGeom prst="line">
            <a:avLst/>
          </a:prstGeom>
          <a:ln w="2349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5"/>
          <p:cNvSpPr>
            <a:spLocks noChangeAspect="1" noEditPoints="1"/>
          </p:cNvSpPr>
          <p:nvPr userDrawn="1"/>
        </p:nvSpPr>
        <p:spPr bwMode="auto">
          <a:xfrm>
            <a:off x="7434000" y="446400"/>
            <a:ext cx="1260000" cy="487362"/>
          </a:xfrm>
          <a:custGeom>
            <a:avLst/>
            <a:gdLst>
              <a:gd name="T0" fmla="*/ 3988 w 4644"/>
              <a:gd name="T1" fmla="*/ 0 h 1957"/>
              <a:gd name="T2" fmla="*/ 3529 w 4644"/>
              <a:gd name="T3" fmla="*/ 16 h 1957"/>
              <a:gd name="T4" fmla="*/ 3208 w 4644"/>
              <a:gd name="T5" fmla="*/ 162 h 1957"/>
              <a:gd name="T6" fmla="*/ 2373 w 4644"/>
              <a:gd name="T7" fmla="*/ 168 h 1957"/>
              <a:gd name="T8" fmla="*/ 1742 w 4644"/>
              <a:gd name="T9" fmla="*/ 1 h 1957"/>
              <a:gd name="T10" fmla="*/ 699 w 4644"/>
              <a:gd name="T11" fmla="*/ 0 h 1957"/>
              <a:gd name="T12" fmla="*/ 564 w 4644"/>
              <a:gd name="T13" fmla="*/ 811 h 1957"/>
              <a:gd name="T14" fmla="*/ 1042 w 4644"/>
              <a:gd name="T15" fmla="*/ 967 h 1957"/>
              <a:gd name="T16" fmla="*/ 224 w 4644"/>
              <a:gd name="T17" fmla="*/ 967 h 1957"/>
              <a:gd name="T18" fmla="*/ 702 w 4644"/>
              <a:gd name="T19" fmla="*/ 1403 h 1957"/>
              <a:gd name="T20" fmla="*/ 1685 w 4644"/>
              <a:gd name="T21" fmla="*/ 1404 h 1957"/>
              <a:gd name="T22" fmla="*/ 2085 w 4644"/>
              <a:gd name="T23" fmla="*/ 1266 h 1957"/>
              <a:gd name="T24" fmla="*/ 2406 w 4644"/>
              <a:gd name="T25" fmla="*/ 1406 h 1957"/>
              <a:gd name="T26" fmla="*/ 2795 w 4644"/>
              <a:gd name="T27" fmla="*/ 1403 h 1957"/>
              <a:gd name="T28" fmla="*/ 3208 w 4644"/>
              <a:gd name="T29" fmla="*/ 1384 h 1957"/>
              <a:gd name="T30" fmla="*/ 2530 w 4644"/>
              <a:gd name="T31" fmla="*/ 1557 h 1957"/>
              <a:gd name="T32" fmla="*/ 2836 w 4644"/>
              <a:gd name="T33" fmla="*/ 1957 h 1957"/>
              <a:gd name="T34" fmla="*/ 3529 w 4644"/>
              <a:gd name="T35" fmla="*/ 1239 h 1957"/>
              <a:gd name="T36" fmla="*/ 4611 w 4644"/>
              <a:gd name="T37" fmla="*/ 1164 h 1957"/>
              <a:gd name="T38" fmla="*/ 4024 w 4644"/>
              <a:gd name="T39" fmla="*/ 1146 h 1957"/>
              <a:gd name="T40" fmla="*/ 4635 w 4644"/>
              <a:gd name="T41" fmla="*/ 838 h 1957"/>
              <a:gd name="T42" fmla="*/ 4395 w 4644"/>
              <a:gd name="T43" fmla="*/ 597 h 1957"/>
              <a:gd name="T44" fmla="*/ 4022 w 4644"/>
              <a:gd name="T45" fmla="*/ 242 h 1957"/>
              <a:gd name="T46" fmla="*/ 2541 w 4644"/>
              <a:gd name="T47" fmla="*/ 702 h 1957"/>
              <a:gd name="T48" fmla="*/ 2882 w 4644"/>
              <a:gd name="T49" fmla="*/ 271 h 1957"/>
              <a:gd name="T50" fmla="*/ 3207 w 4644"/>
              <a:gd name="T51" fmla="*/ 702 h 1957"/>
              <a:gd name="T52" fmla="*/ 2882 w 4644"/>
              <a:gd name="T53" fmla="*/ 1130 h 1957"/>
              <a:gd name="T54" fmla="*/ 2541 w 4644"/>
              <a:gd name="T55" fmla="*/ 702 h 1957"/>
              <a:gd name="T56" fmla="*/ 2085 w 4644"/>
              <a:gd name="T57" fmla="*/ 820 h 1957"/>
              <a:gd name="T58" fmla="*/ 1726 w 4644"/>
              <a:gd name="T59" fmla="*/ 1157 h 1957"/>
              <a:gd name="T60" fmla="*/ 1701 w 4644"/>
              <a:gd name="T61" fmla="*/ 820 h 1957"/>
              <a:gd name="T62" fmla="*/ 1398 w 4644"/>
              <a:gd name="T63" fmla="*/ 387 h 1957"/>
              <a:gd name="T64" fmla="*/ 2085 w 4644"/>
              <a:gd name="T65" fmla="*/ 437 h 1957"/>
              <a:gd name="T66" fmla="*/ 1641 w 4644"/>
              <a:gd name="T67" fmla="*/ 576 h 1957"/>
              <a:gd name="T68" fmla="*/ 901 w 4644"/>
              <a:gd name="T69" fmla="*/ 570 h 1957"/>
              <a:gd name="T70" fmla="*/ 425 w 4644"/>
              <a:gd name="T71" fmla="*/ 424 h 1957"/>
              <a:gd name="T72" fmla="*/ 1127 w 4644"/>
              <a:gd name="T73" fmla="*/ 386 h 1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644" h="1957">
                <a:moveTo>
                  <a:pt x="4643" y="645"/>
                </a:moveTo>
                <a:cubicBezTo>
                  <a:pt x="4641" y="241"/>
                  <a:pt x="4339" y="0"/>
                  <a:pt x="3988" y="0"/>
                </a:cubicBezTo>
                <a:cubicBezTo>
                  <a:pt x="3827" y="0"/>
                  <a:pt x="3656" y="47"/>
                  <a:pt x="3529" y="167"/>
                </a:cubicBezTo>
                <a:cubicBezTo>
                  <a:pt x="3529" y="16"/>
                  <a:pt x="3529" y="16"/>
                  <a:pt x="3529" y="16"/>
                </a:cubicBezTo>
                <a:cubicBezTo>
                  <a:pt x="3208" y="16"/>
                  <a:pt x="3208" y="16"/>
                  <a:pt x="3208" y="16"/>
                </a:cubicBezTo>
                <a:cubicBezTo>
                  <a:pt x="3208" y="162"/>
                  <a:pt x="3208" y="162"/>
                  <a:pt x="3208" y="162"/>
                </a:cubicBezTo>
                <a:cubicBezTo>
                  <a:pt x="3088" y="54"/>
                  <a:pt x="2959" y="0"/>
                  <a:pt x="2795" y="0"/>
                </a:cubicBezTo>
                <a:cubicBezTo>
                  <a:pt x="2587" y="0"/>
                  <a:pt x="2445" y="89"/>
                  <a:pt x="2373" y="168"/>
                </a:cubicBezTo>
                <a:cubicBezTo>
                  <a:pt x="2360" y="182"/>
                  <a:pt x="2349" y="195"/>
                  <a:pt x="2339" y="209"/>
                </a:cubicBezTo>
                <a:cubicBezTo>
                  <a:pt x="2235" y="58"/>
                  <a:pt x="2019" y="1"/>
                  <a:pt x="1742" y="1"/>
                </a:cubicBezTo>
                <a:cubicBezTo>
                  <a:pt x="1534" y="1"/>
                  <a:pt x="1379" y="38"/>
                  <a:pt x="1262" y="144"/>
                </a:cubicBezTo>
                <a:cubicBezTo>
                  <a:pt x="1117" y="55"/>
                  <a:pt x="943" y="0"/>
                  <a:pt x="699" y="0"/>
                </a:cubicBezTo>
                <a:cubicBezTo>
                  <a:pt x="362" y="0"/>
                  <a:pt x="104" y="143"/>
                  <a:pt x="104" y="422"/>
                </a:cubicBezTo>
                <a:cubicBezTo>
                  <a:pt x="104" y="657"/>
                  <a:pt x="299" y="792"/>
                  <a:pt x="564" y="811"/>
                </a:cubicBezTo>
                <a:cubicBezTo>
                  <a:pt x="847" y="832"/>
                  <a:pt x="847" y="832"/>
                  <a:pt x="847" y="832"/>
                </a:cubicBezTo>
                <a:cubicBezTo>
                  <a:pt x="957" y="840"/>
                  <a:pt x="1042" y="870"/>
                  <a:pt x="1042" y="967"/>
                </a:cubicBezTo>
                <a:cubicBezTo>
                  <a:pt x="1042" y="1084"/>
                  <a:pt x="910" y="1143"/>
                  <a:pt x="727" y="1143"/>
                </a:cubicBezTo>
                <a:cubicBezTo>
                  <a:pt x="513" y="1143"/>
                  <a:pt x="362" y="1084"/>
                  <a:pt x="224" y="967"/>
                </a:cubicBezTo>
                <a:cubicBezTo>
                  <a:pt x="0" y="1157"/>
                  <a:pt x="0" y="1157"/>
                  <a:pt x="0" y="1157"/>
                </a:cubicBezTo>
                <a:cubicBezTo>
                  <a:pt x="205" y="1322"/>
                  <a:pt x="444" y="1403"/>
                  <a:pt x="702" y="1403"/>
                </a:cubicBezTo>
                <a:cubicBezTo>
                  <a:pt x="921" y="1403"/>
                  <a:pt x="1112" y="1349"/>
                  <a:pt x="1232" y="1250"/>
                </a:cubicBezTo>
                <a:cubicBezTo>
                  <a:pt x="1327" y="1345"/>
                  <a:pt x="1482" y="1404"/>
                  <a:pt x="1685" y="1404"/>
                </a:cubicBezTo>
                <a:cubicBezTo>
                  <a:pt x="1902" y="1404"/>
                  <a:pt x="2012" y="1361"/>
                  <a:pt x="2079" y="1266"/>
                </a:cubicBezTo>
                <a:cubicBezTo>
                  <a:pt x="2085" y="1266"/>
                  <a:pt x="2085" y="1266"/>
                  <a:pt x="2085" y="1266"/>
                </a:cubicBezTo>
                <a:cubicBezTo>
                  <a:pt x="2085" y="1406"/>
                  <a:pt x="2085" y="1406"/>
                  <a:pt x="2085" y="1406"/>
                </a:cubicBezTo>
                <a:cubicBezTo>
                  <a:pt x="2406" y="1406"/>
                  <a:pt x="2406" y="1406"/>
                  <a:pt x="2406" y="1406"/>
                </a:cubicBezTo>
                <a:cubicBezTo>
                  <a:pt x="2406" y="1267"/>
                  <a:pt x="2406" y="1267"/>
                  <a:pt x="2406" y="1267"/>
                </a:cubicBezTo>
                <a:cubicBezTo>
                  <a:pt x="2485" y="1336"/>
                  <a:pt x="2615" y="1403"/>
                  <a:pt x="2795" y="1403"/>
                </a:cubicBezTo>
                <a:cubicBezTo>
                  <a:pt x="2959" y="1403"/>
                  <a:pt x="3107" y="1338"/>
                  <a:pt x="3208" y="1243"/>
                </a:cubicBezTo>
                <a:cubicBezTo>
                  <a:pt x="3208" y="1384"/>
                  <a:pt x="3208" y="1384"/>
                  <a:pt x="3208" y="1384"/>
                </a:cubicBezTo>
                <a:cubicBezTo>
                  <a:pt x="3208" y="1576"/>
                  <a:pt x="3057" y="1681"/>
                  <a:pt x="2842" y="1681"/>
                </a:cubicBezTo>
                <a:cubicBezTo>
                  <a:pt x="2719" y="1681"/>
                  <a:pt x="2609" y="1624"/>
                  <a:pt x="2530" y="1557"/>
                </a:cubicBezTo>
                <a:cubicBezTo>
                  <a:pt x="2282" y="1727"/>
                  <a:pt x="2282" y="1727"/>
                  <a:pt x="2282" y="1727"/>
                </a:cubicBezTo>
                <a:cubicBezTo>
                  <a:pt x="2423" y="1865"/>
                  <a:pt x="2631" y="1957"/>
                  <a:pt x="2836" y="1957"/>
                </a:cubicBezTo>
                <a:cubicBezTo>
                  <a:pt x="3201" y="1957"/>
                  <a:pt x="3529" y="1768"/>
                  <a:pt x="3529" y="1354"/>
                </a:cubicBezTo>
                <a:cubicBezTo>
                  <a:pt x="3529" y="1239"/>
                  <a:pt x="3529" y="1239"/>
                  <a:pt x="3529" y="1239"/>
                </a:cubicBezTo>
                <a:cubicBezTo>
                  <a:pt x="3666" y="1364"/>
                  <a:pt x="3855" y="1405"/>
                  <a:pt x="4030" y="1405"/>
                </a:cubicBezTo>
                <a:cubicBezTo>
                  <a:pt x="4244" y="1405"/>
                  <a:pt x="4454" y="1320"/>
                  <a:pt x="4611" y="1164"/>
                </a:cubicBezTo>
                <a:cubicBezTo>
                  <a:pt x="4396" y="1007"/>
                  <a:pt x="4396" y="1007"/>
                  <a:pt x="4396" y="1007"/>
                </a:cubicBezTo>
                <a:cubicBezTo>
                  <a:pt x="4302" y="1091"/>
                  <a:pt x="4146" y="1146"/>
                  <a:pt x="4024" y="1146"/>
                </a:cubicBezTo>
                <a:cubicBezTo>
                  <a:pt x="3804" y="1146"/>
                  <a:pt x="3652" y="1062"/>
                  <a:pt x="3652" y="839"/>
                </a:cubicBezTo>
                <a:cubicBezTo>
                  <a:pt x="4635" y="838"/>
                  <a:pt x="4635" y="838"/>
                  <a:pt x="4635" y="838"/>
                </a:cubicBezTo>
                <a:cubicBezTo>
                  <a:pt x="4635" y="838"/>
                  <a:pt x="4644" y="714"/>
                  <a:pt x="4643" y="645"/>
                </a:cubicBezTo>
                <a:moveTo>
                  <a:pt x="4395" y="597"/>
                </a:moveTo>
                <a:cubicBezTo>
                  <a:pt x="3652" y="597"/>
                  <a:pt x="3652" y="597"/>
                  <a:pt x="3652" y="597"/>
                </a:cubicBezTo>
                <a:cubicBezTo>
                  <a:pt x="3652" y="357"/>
                  <a:pt x="3826" y="242"/>
                  <a:pt x="4022" y="242"/>
                </a:cubicBezTo>
                <a:cubicBezTo>
                  <a:pt x="4218" y="242"/>
                  <a:pt x="4395" y="360"/>
                  <a:pt x="4395" y="597"/>
                </a:cubicBezTo>
                <a:moveTo>
                  <a:pt x="2541" y="702"/>
                </a:moveTo>
                <a:cubicBezTo>
                  <a:pt x="2538" y="476"/>
                  <a:pt x="2547" y="440"/>
                  <a:pt x="2606" y="377"/>
                </a:cubicBezTo>
                <a:cubicBezTo>
                  <a:pt x="2651" y="328"/>
                  <a:pt x="2749" y="271"/>
                  <a:pt x="2882" y="271"/>
                </a:cubicBezTo>
                <a:cubicBezTo>
                  <a:pt x="3012" y="271"/>
                  <a:pt x="3097" y="328"/>
                  <a:pt x="3142" y="377"/>
                </a:cubicBezTo>
                <a:cubicBezTo>
                  <a:pt x="3200" y="440"/>
                  <a:pt x="3207" y="478"/>
                  <a:pt x="3207" y="702"/>
                </a:cubicBezTo>
                <a:cubicBezTo>
                  <a:pt x="3207" y="923"/>
                  <a:pt x="3200" y="961"/>
                  <a:pt x="3142" y="1024"/>
                </a:cubicBezTo>
                <a:cubicBezTo>
                  <a:pt x="3097" y="1073"/>
                  <a:pt x="3012" y="1130"/>
                  <a:pt x="2882" y="1130"/>
                </a:cubicBezTo>
                <a:cubicBezTo>
                  <a:pt x="2749" y="1130"/>
                  <a:pt x="2651" y="1073"/>
                  <a:pt x="2606" y="1024"/>
                </a:cubicBezTo>
                <a:cubicBezTo>
                  <a:pt x="2547" y="961"/>
                  <a:pt x="2544" y="926"/>
                  <a:pt x="2541" y="702"/>
                </a:cubicBezTo>
                <a:moveTo>
                  <a:pt x="1701" y="820"/>
                </a:moveTo>
                <a:cubicBezTo>
                  <a:pt x="2085" y="820"/>
                  <a:pt x="2085" y="820"/>
                  <a:pt x="2085" y="820"/>
                </a:cubicBezTo>
                <a:cubicBezTo>
                  <a:pt x="2085" y="920"/>
                  <a:pt x="2085" y="920"/>
                  <a:pt x="2085" y="920"/>
                </a:cubicBezTo>
                <a:cubicBezTo>
                  <a:pt x="2085" y="1133"/>
                  <a:pt x="1994" y="1157"/>
                  <a:pt x="1726" y="1157"/>
                </a:cubicBezTo>
                <a:cubicBezTo>
                  <a:pt x="1509" y="1157"/>
                  <a:pt x="1424" y="1076"/>
                  <a:pt x="1424" y="984"/>
                </a:cubicBezTo>
                <a:cubicBezTo>
                  <a:pt x="1424" y="884"/>
                  <a:pt x="1512" y="820"/>
                  <a:pt x="1701" y="820"/>
                </a:cubicBezTo>
                <a:moveTo>
                  <a:pt x="1263" y="250"/>
                </a:moveTo>
                <a:cubicBezTo>
                  <a:pt x="1398" y="387"/>
                  <a:pt x="1398" y="387"/>
                  <a:pt x="1398" y="387"/>
                </a:cubicBezTo>
                <a:cubicBezTo>
                  <a:pt x="1482" y="310"/>
                  <a:pt x="1590" y="261"/>
                  <a:pt x="1757" y="261"/>
                </a:cubicBezTo>
                <a:cubicBezTo>
                  <a:pt x="1987" y="261"/>
                  <a:pt x="2085" y="307"/>
                  <a:pt x="2085" y="437"/>
                </a:cubicBezTo>
                <a:cubicBezTo>
                  <a:pt x="2085" y="576"/>
                  <a:pt x="2085" y="576"/>
                  <a:pt x="2085" y="576"/>
                </a:cubicBezTo>
                <a:cubicBezTo>
                  <a:pt x="1641" y="576"/>
                  <a:pt x="1641" y="576"/>
                  <a:pt x="1641" y="576"/>
                </a:cubicBezTo>
                <a:cubicBezTo>
                  <a:pt x="1470" y="576"/>
                  <a:pt x="1340" y="623"/>
                  <a:pt x="1253" y="698"/>
                </a:cubicBezTo>
                <a:cubicBezTo>
                  <a:pt x="1179" y="626"/>
                  <a:pt x="1064" y="580"/>
                  <a:pt x="901" y="570"/>
                </a:cubicBezTo>
                <a:cubicBezTo>
                  <a:pt x="636" y="554"/>
                  <a:pt x="636" y="554"/>
                  <a:pt x="636" y="554"/>
                </a:cubicBezTo>
                <a:cubicBezTo>
                  <a:pt x="475" y="543"/>
                  <a:pt x="425" y="484"/>
                  <a:pt x="425" y="424"/>
                </a:cubicBezTo>
                <a:cubicBezTo>
                  <a:pt x="425" y="330"/>
                  <a:pt x="494" y="259"/>
                  <a:pt x="699" y="259"/>
                </a:cubicBezTo>
                <a:cubicBezTo>
                  <a:pt x="872" y="259"/>
                  <a:pt x="1001" y="311"/>
                  <a:pt x="1127" y="386"/>
                </a:cubicBezTo>
                <a:lnTo>
                  <a:pt x="1263" y="2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3549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Mid Grey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536" y="446089"/>
            <a:ext cx="6153352" cy="42656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A0ADFB1-9142-45C5-95F7-29A55FA6C31B}" type="datetime4">
              <a:rPr lang="en-GB" smtClean="0"/>
              <a:pPr/>
              <a:t>08 September 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@PastelAccounts #EvolutionEndUserDay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173A23-9EAF-448F-A700-9AC7A106503C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3600" y="6367041"/>
            <a:ext cx="8262000" cy="0"/>
          </a:xfrm>
          <a:prstGeom prst="line">
            <a:avLst/>
          </a:prstGeom>
          <a:ln w="2349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5"/>
          <p:cNvSpPr>
            <a:spLocks noChangeAspect="1" noEditPoints="1"/>
          </p:cNvSpPr>
          <p:nvPr userDrawn="1"/>
        </p:nvSpPr>
        <p:spPr bwMode="auto">
          <a:xfrm>
            <a:off x="7434000" y="446400"/>
            <a:ext cx="1260000" cy="487362"/>
          </a:xfrm>
          <a:custGeom>
            <a:avLst/>
            <a:gdLst>
              <a:gd name="T0" fmla="*/ 3988 w 4644"/>
              <a:gd name="T1" fmla="*/ 0 h 1957"/>
              <a:gd name="T2" fmla="*/ 3529 w 4644"/>
              <a:gd name="T3" fmla="*/ 16 h 1957"/>
              <a:gd name="T4" fmla="*/ 3208 w 4644"/>
              <a:gd name="T5" fmla="*/ 162 h 1957"/>
              <a:gd name="T6" fmla="*/ 2373 w 4644"/>
              <a:gd name="T7" fmla="*/ 168 h 1957"/>
              <a:gd name="T8" fmla="*/ 1742 w 4644"/>
              <a:gd name="T9" fmla="*/ 1 h 1957"/>
              <a:gd name="T10" fmla="*/ 699 w 4644"/>
              <a:gd name="T11" fmla="*/ 0 h 1957"/>
              <a:gd name="T12" fmla="*/ 564 w 4644"/>
              <a:gd name="T13" fmla="*/ 811 h 1957"/>
              <a:gd name="T14" fmla="*/ 1042 w 4644"/>
              <a:gd name="T15" fmla="*/ 967 h 1957"/>
              <a:gd name="T16" fmla="*/ 224 w 4644"/>
              <a:gd name="T17" fmla="*/ 967 h 1957"/>
              <a:gd name="T18" fmla="*/ 702 w 4644"/>
              <a:gd name="T19" fmla="*/ 1403 h 1957"/>
              <a:gd name="T20" fmla="*/ 1685 w 4644"/>
              <a:gd name="T21" fmla="*/ 1404 h 1957"/>
              <a:gd name="T22" fmla="*/ 2085 w 4644"/>
              <a:gd name="T23" fmla="*/ 1266 h 1957"/>
              <a:gd name="T24" fmla="*/ 2406 w 4644"/>
              <a:gd name="T25" fmla="*/ 1406 h 1957"/>
              <a:gd name="T26" fmla="*/ 2795 w 4644"/>
              <a:gd name="T27" fmla="*/ 1403 h 1957"/>
              <a:gd name="T28" fmla="*/ 3208 w 4644"/>
              <a:gd name="T29" fmla="*/ 1384 h 1957"/>
              <a:gd name="T30" fmla="*/ 2530 w 4644"/>
              <a:gd name="T31" fmla="*/ 1557 h 1957"/>
              <a:gd name="T32" fmla="*/ 2836 w 4644"/>
              <a:gd name="T33" fmla="*/ 1957 h 1957"/>
              <a:gd name="T34" fmla="*/ 3529 w 4644"/>
              <a:gd name="T35" fmla="*/ 1239 h 1957"/>
              <a:gd name="T36" fmla="*/ 4611 w 4644"/>
              <a:gd name="T37" fmla="*/ 1164 h 1957"/>
              <a:gd name="T38" fmla="*/ 4024 w 4644"/>
              <a:gd name="T39" fmla="*/ 1146 h 1957"/>
              <a:gd name="T40" fmla="*/ 4635 w 4644"/>
              <a:gd name="T41" fmla="*/ 838 h 1957"/>
              <a:gd name="T42" fmla="*/ 4395 w 4644"/>
              <a:gd name="T43" fmla="*/ 597 h 1957"/>
              <a:gd name="T44" fmla="*/ 4022 w 4644"/>
              <a:gd name="T45" fmla="*/ 242 h 1957"/>
              <a:gd name="T46" fmla="*/ 2541 w 4644"/>
              <a:gd name="T47" fmla="*/ 702 h 1957"/>
              <a:gd name="T48" fmla="*/ 2882 w 4644"/>
              <a:gd name="T49" fmla="*/ 271 h 1957"/>
              <a:gd name="T50" fmla="*/ 3207 w 4644"/>
              <a:gd name="T51" fmla="*/ 702 h 1957"/>
              <a:gd name="T52" fmla="*/ 2882 w 4644"/>
              <a:gd name="T53" fmla="*/ 1130 h 1957"/>
              <a:gd name="T54" fmla="*/ 2541 w 4644"/>
              <a:gd name="T55" fmla="*/ 702 h 1957"/>
              <a:gd name="T56" fmla="*/ 2085 w 4644"/>
              <a:gd name="T57" fmla="*/ 820 h 1957"/>
              <a:gd name="T58" fmla="*/ 1726 w 4644"/>
              <a:gd name="T59" fmla="*/ 1157 h 1957"/>
              <a:gd name="T60" fmla="*/ 1701 w 4644"/>
              <a:gd name="T61" fmla="*/ 820 h 1957"/>
              <a:gd name="T62" fmla="*/ 1398 w 4644"/>
              <a:gd name="T63" fmla="*/ 387 h 1957"/>
              <a:gd name="T64" fmla="*/ 2085 w 4644"/>
              <a:gd name="T65" fmla="*/ 437 h 1957"/>
              <a:gd name="T66" fmla="*/ 1641 w 4644"/>
              <a:gd name="T67" fmla="*/ 576 h 1957"/>
              <a:gd name="T68" fmla="*/ 901 w 4644"/>
              <a:gd name="T69" fmla="*/ 570 h 1957"/>
              <a:gd name="T70" fmla="*/ 425 w 4644"/>
              <a:gd name="T71" fmla="*/ 424 h 1957"/>
              <a:gd name="T72" fmla="*/ 1127 w 4644"/>
              <a:gd name="T73" fmla="*/ 386 h 1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644" h="1957">
                <a:moveTo>
                  <a:pt x="4643" y="645"/>
                </a:moveTo>
                <a:cubicBezTo>
                  <a:pt x="4641" y="241"/>
                  <a:pt x="4339" y="0"/>
                  <a:pt x="3988" y="0"/>
                </a:cubicBezTo>
                <a:cubicBezTo>
                  <a:pt x="3827" y="0"/>
                  <a:pt x="3656" y="47"/>
                  <a:pt x="3529" y="167"/>
                </a:cubicBezTo>
                <a:cubicBezTo>
                  <a:pt x="3529" y="16"/>
                  <a:pt x="3529" y="16"/>
                  <a:pt x="3529" y="16"/>
                </a:cubicBezTo>
                <a:cubicBezTo>
                  <a:pt x="3208" y="16"/>
                  <a:pt x="3208" y="16"/>
                  <a:pt x="3208" y="16"/>
                </a:cubicBezTo>
                <a:cubicBezTo>
                  <a:pt x="3208" y="162"/>
                  <a:pt x="3208" y="162"/>
                  <a:pt x="3208" y="162"/>
                </a:cubicBezTo>
                <a:cubicBezTo>
                  <a:pt x="3088" y="54"/>
                  <a:pt x="2959" y="0"/>
                  <a:pt x="2795" y="0"/>
                </a:cubicBezTo>
                <a:cubicBezTo>
                  <a:pt x="2587" y="0"/>
                  <a:pt x="2445" y="89"/>
                  <a:pt x="2373" y="168"/>
                </a:cubicBezTo>
                <a:cubicBezTo>
                  <a:pt x="2360" y="182"/>
                  <a:pt x="2349" y="195"/>
                  <a:pt x="2339" y="209"/>
                </a:cubicBezTo>
                <a:cubicBezTo>
                  <a:pt x="2235" y="58"/>
                  <a:pt x="2019" y="1"/>
                  <a:pt x="1742" y="1"/>
                </a:cubicBezTo>
                <a:cubicBezTo>
                  <a:pt x="1534" y="1"/>
                  <a:pt x="1379" y="38"/>
                  <a:pt x="1262" y="144"/>
                </a:cubicBezTo>
                <a:cubicBezTo>
                  <a:pt x="1117" y="55"/>
                  <a:pt x="943" y="0"/>
                  <a:pt x="699" y="0"/>
                </a:cubicBezTo>
                <a:cubicBezTo>
                  <a:pt x="362" y="0"/>
                  <a:pt x="104" y="143"/>
                  <a:pt x="104" y="422"/>
                </a:cubicBezTo>
                <a:cubicBezTo>
                  <a:pt x="104" y="657"/>
                  <a:pt x="299" y="792"/>
                  <a:pt x="564" y="811"/>
                </a:cubicBezTo>
                <a:cubicBezTo>
                  <a:pt x="847" y="832"/>
                  <a:pt x="847" y="832"/>
                  <a:pt x="847" y="832"/>
                </a:cubicBezTo>
                <a:cubicBezTo>
                  <a:pt x="957" y="840"/>
                  <a:pt x="1042" y="870"/>
                  <a:pt x="1042" y="967"/>
                </a:cubicBezTo>
                <a:cubicBezTo>
                  <a:pt x="1042" y="1084"/>
                  <a:pt x="910" y="1143"/>
                  <a:pt x="727" y="1143"/>
                </a:cubicBezTo>
                <a:cubicBezTo>
                  <a:pt x="513" y="1143"/>
                  <a:pt x="362" y="1084"/>
                  <a:pt x="224" y="967"/>
                </a:cubicBezTo>
                <a:cubicBezTo>
                  <a:pt x="0" y="1157"/>
                  <a:pt x="0" y="1157"/>
                  <a:pt x="0" y="1157"/>
                </a:cubicBezTo>
                <a:cubicBezTo>
                  <a:pt x="205" y="1322"/>
                  <a:pt x="444" y="1403"/>
                  <a:pt x="702" y="1403"/>
                </a:cubicBezTo>
                <a:cubicBezTo>
                  <a:pt x="921" y="1403"/>
                  <a:pt x="1112" y="1349"/>
                  <a:pt x="1232" y="1250"/>
                </a:cubicBezTo>
                <a:cubicBezTo>
                  <a:pt x="1327" y="1345"/>
                  <a:pt x="1482" y="1404"/>
                  <a:pt x="1685" y="1404"/>
                </a:cubicBezTo>
                <a:cubicBezTo>
                  <a:pt x="1902" y="1404"/>
                  <a:pt x="2012" y="1361"/>
                  <a:pt x="2079" y="1266"/>
                </a:cubicBezTo>
                <a:cubicBezTo>
                  <a:pt x="2085" y="1266"/>
                  <a:pt x="2085" y="1266"/>
                  <a:pt x="2085" y="1266"/>
                </a:cubicBezTo>
                <a:cubicBezTo>
                  <a:pt x="2085" y="1406"/>
                  <a:pt x="2085" y="1406"/>
                  <a:pt x="2085" y="1406"/>
                </a:cubicBezTo>
                <a:cubicBezTo>
                  <a:pt x="2406" y="1406"/>
                  <a:pt x="2406" y="1406"/>
                  <a:pt x="2406" y="1406"/>
                </a:cubicBezTo>
                <a:cubicBezTo>
                  <a:pt x="2406" y="1267"/>
                  <a:pt x="2406" y="1267"/>
                  <a:pt x="2406" y="1267"/>
                </a:cubicBezTo>
                <a:cubicBezTo>
                  <a:pt x="2485" y="1336"/>
                  <a:pt x="2615" y="1403"/>
                  <a:pt x="2795" y="1403"/>
                </a:cubicBezTo>
                <a:cubicBezTo>
                  <a:pt x="2959" y="1403"/>
                  <a:pt x="3107" y="1338"/>
                  <a:pt x="3208" y="1243"/>
                </a:cubicBezTo>
                <a:cubicBezTo>
                  <a:pt x="3208" y="1384"/>
                  <a:pt x="3208" y="1384"/>
                  <a:pt x="3208" y="1384"/>
                </a:cubicBezTo>
                <a:cubicBezTo>
                  <a:pt x="3208" y="1576"/>
                  <a:pt x="3057" y="1681"/>
                  <a:pt x="2842" y="1681"/>
                </a:cubicBezTo>
                <a:cubicBezTo>
                  <a:pt x="2719" y="1681"/>
                  <a:pt x="2609" y="1624"/>
                  <a:pt x="2530" y="1557"/>
                </a:cubicBezTo>
                <a:cubicBezTo>
                  <a:pt x="2282" y="1727"/>
                  <a:pt x="2282" y="1727"/>
                  <a:pt x="2282" y="1727"/>
                </a:cubicBezTo>
                <a:cubicBezTo>
                  <a:pt x="2423" y="1865"/>
                  <a:pt x="2631" y="1957"/>
                  <a:pt x="2836" y="1957"/>
                </a:cubicBezTo>
                <a:cubicBezTo>
                  <a:pt x="3201" y="1957"/>
                  <a:pt x="3529" y="1768"/>
                  <a:pt x="3529" y="1354"/>
                </a:cubicBezTo>
                <a:cubicBezTo>
                  <a:pt x="3529" y="1239"/>
                  <a:pt x="3529" y="1239"/>
                  <a:pt x="3529" y="1239"/>
                </a:cubicBezTo>
                <a:cubicBezTo>
                  <a:pt x="3666" y="1364"/>
                  <a:pt x="3855" y="1405"/>
                  <a:pt x="4030" y="1405"/>
                </a:cubicBezTo>
                <a:cubicBezTo>
                  <a:pt x="4244" y="1405"/>
                  <a:pt x="4454" y="1320"/>
                  <a:pt x="4611" y="1164"/>
                </a:cubicBezTo>
                <a:cubicBezTo>
                  <a:pt x="4396" y="1007"/>
                  <a:pt x="4396" y="1007"/>
                  <a:pt x="4396" y="1007"/>
                </a:cubicBezTo>
                <a:cubicBezTo>
                  <a:pt x="4302" y="1091"/>
                  <a:pt x="4146" y="1146"/>
                  <a:pt x="4024" y="1146"/>
                </a:cubicBezTo>
                <a:cubicBezTo>
                  <a:pt x="3804" y="1146"/>
                  <a:pt x="3652" y="1062"/>
                  <a:pt x="3652" y="839"/>
                </a:cubicBezTo>
                <a:cubicBezTo>
                  <a:pt x="4635" y="838"/>
                  <a:pt x="4635" y="838"/>
                  <a:pt x="4635" y="838"/>
                </a:cubicBezTo>
                <a:cubicBezTo>
                  <a:pt x="4635" y="838"/>
                  <a:pt x="4644" y="714"/>
                  <a:pt x="4643" y="645"/>
                </a:cubicBezTo>
                <a:moveTo>
                  <a:pt x="4395" y="597"/>
                </a:moveTo>
                <a:cubicBezTo>
                  <a:pt x="3652" y="597"/>
                  <a:pt x="3652" y="597"/>
                  <a:pt x="3652" y="597"/>
                </a:cubicBezTo>
                <a:cubicBezTo>
                  <a:pt x="3652" y="357"/>
                  <a:pt x="3826" y="242"/>
                  <a:pt x="4022" y="242"/>
                </a:cubicBezTo>
                <a:cubicBezTo>
                  <a:pt x="4218" y="242"/>
                  <a:pt x="4395" y="360"/>
                  <a:pt x="4395" y="597"/>
                </a:cubicBezTo>
                <a:moveTo>
                  <a:pt x="2541" y="702"/>
                </a:moveTo>
                <a:cubicBezTo>
                  <a:pt x="2538" y="476"/>
                  <a:pt x="2547" y="440"/>
                  <a:pt x="2606" y="377"/>
                </a:cubicBezTo>
                <a:cubicBezTo>
                  <a:pt x="2651" y="328"/>
                  <a:pt x="2749" y="271"/>
                  <a:pt x="2882" y="271"/>
                </a:cubicBezTo>
                <a:cubicBezTo>
                  <a:pt x="3012" y="271"/>
                  <a:pt x="3097" y="328"/>
                  <a:pt x="3142" y="377"/>
                </a:cubicBezTo>
                <a:cubicBezTo>
                  <a:pt x="3200" y="440"/>
                  <a:pt x="3207" y="478"/>
                  <a:pt x="3207" y="702"/>
                </a:cubicBezTo>
                <a:cubicBezTo>
                  <a:pt x="3207" y="923"/>
                  <a:pt x="3200" y="961"/>
                  <a:pt x="3142" y="1024"/>
                </a:cubicBezTo>
                <a:cubicBezTo>
                  <a:pt x="3097" y="1073"/>
                  <a:pt x="3012" y="1130"/>
                  <a:pt x="2882" y="1130"/>
                </a:cubicBezTo>
                <a:cubicBezTo>
                  <a:pt x="2749" y="1130"/>
                  <a:pt x="2651" y="1073"/>
                  <a:pt x="2606" y="1024"/>
                </a:cubicBezTo>
                <a:cubicBezTo>
                  <a:pt x="2547" y="961"/>
                  <a:pt x="2544" y="926"/>
                  <a:pt x="2541" y="702"/>
                </a:cubicBezTo>
                <a:moveTo>
                  <a:pt x="1701" y="820"/>
                </a:moveTo>
                <a:cubicBezTo>
                  <a:pt x="2085" y="820"/>
                  <a:pt x="2085" y="820"/>
                  <a:pt x="2085" y="820"/>
                </a:cubicBezTo>
                <a:cubicBezTo>
                  <a:pt x="2085" y="920"/>
                  <a:pt x="2085" y="920"/>
                  <a:pt x="2085" y="920"/>
                </a:cubicBezTo>
                <a:cubicBezTo>
                  <a:pt x="2085" y="1133"/>
                  <a:pt x="1994" y="1157"/>
                  <a:pt x="1726" y="1157"/>
                </a:cubicBezTo>
                <a:cubicBezTo>
                  <a:pt x="1509" y="1157"/>
                  <a:pt x="1424" y="1076"/>
                  <a:pt x="1424" y="984"/>
                </a:cubicBezTo>
                <a:cubicBezTo>
                  <a:pt x="1424" y="884"/>
                  <a:pt x="1512" y="820"/>
                  <a:pt x="1701" y="820"/>
                </a:cubicBezTo>
                <a:moveTo>
                  <a:pt x="1263" y="250"/>
                </a:moveTo>
                <a:cubicBezTo>
                  <a:pt x="1398" y="387"/>
                  <a:pt x="1398" y="387"/>
                  <a:pt x="1398" y="387"/>
                </a:cubicBezTo>
                <a:cubicBezTo>
                  <a:pt x="1482" y="310"/>
                  <a:pt x="1590" y="261"/>
                  <a:pt x="1757" y="261"/>
                </a:cubicBezTo>
                <a:cubicBezTo>
                  <a:pt x="1987" y="261"/>
                  <a:pt x="2085" y="307"/>
                  <a:pt x="2085" y="437"/>
                </a:cubicBezTo>
                <a:cubicBezTo>
                  <a:pt x="2085" y="576"/>
                  <a:pt x="2085" y="576"/>
                  <a:pt x="2085" y="576"/>
                </a:cubicBezTo>
                <a:cubicBezTo>
                  <a:pt x="1641" y="576"/>
                  <a:pt x="1641" y="576"/>
                  <a:pt x="1641" y="576"/>
                </a:cubicBezTo>
                <a:cubicBezTo>
                  <a:pt x="1470" y="576"/>
                  <a:pt x="1340" y="623"/>
                  <a:pt x="1253" y="698"/>
                </a:cubicBezTo>
                <a:cubicBezTo>
                  <a:pt x="1179" y="626"/>
                  <a:pt x="1064" y="580"/>
                  <a:pt x="901" y="570"/>
                </a:cubicBezTo>
                <a:cubicBezTo>
                  <a:pt x="636" y="554"/>
                  <a:pt x="636" y="554"/>
                  <a:pt x="636" y="554"/>
                </a:cubicBezTo>
                <a:cubicBezTo>
                  <a:pt x="475" y="543"/>
                  <a:pt x="425" y="484"/>
                  <a:pt x="425" y="424"/>
                </a:cubicBezTo>
                <a:cubicBezTo>
                  <a:pt x="425" y="330"/>
                  <a:pt x="494" y="259"/>
                  <a:pt x="699" y="259"/>
                </a:cubicBezTo>
                <a:cubicBezTo>
                  <a:pt x="872" y="259"/>
                  <a:pt x="1001" y="311"/>
                  <a:pt x="1127" y="386"/>
                </a:cubicBezTo>
                <a:lnTo>
                  <a:pt x="1263" y="2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133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Dark Gre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263" y="446399"/>
            <a:ext cx="6138862" cy="42732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81FD71-0B35-4B7C-ACFA-C0A830B52BAA}" type="datetime4">
              <a:rPr lang="en-GB" smtClean="0"/>
              <a:pPr/>
              <a:t>08 September 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@PastelAccounts #EvolutionEndUserDay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173A23-9EAF-448F-A700-9AC7A106503C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3600" y="6367041"/>
            <a:ext cx="8262000" cy="0"/>
          </a:xfrm>
          <a:prstGeom prst="line">
            <a:avLst/>
          </a:prstGeom>
          <a:ln w="2349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5"/>
          <p:cNvSpPr>
            <a:spLocks noChangeAspect="1" noEditPoints="1"/>
          </p:cNvSpPr>
          <p:nvPr userDrawn="1"/>
        </p:nvSpPr>
        <p:spPr bwMode="auto">
          <a:xfrm>
            <a:off x="7434000" y="446400"/>
            <a:ext cx="1260000" cy="487362"/>
          </a:xfrm>
          <a:custGeom>
            <a:avLst/>
            <a:gdLst>
              <a:gd name="T0" fmla="*/ 3988 w 4644"/>
              <a:gd name="T1" fmla="*/ 0 h 1957"/>
              <a:gd name="T2" fmla="*/ 3529 w 4644"/>
              <a:gd name="T3" fmla="*/ 16 h 1957"/>
              <a:gd name="T4" fmla="*/ 3208 w 4644"/>
              <a:gd name="T5" fmla="*/ 162 h 1957"/>
              <a:gd name="T6" fmla="*/ 2373 w 4644"/>
              <a:gd name="T7" fmla="*/ 168 h 1957"/>
              <a:gd name="T8" fmla="*/ 1742 w 4644"/>
              <a:gd name="T9" fmla="*/ 1 h 1957"/>
              <a:gd name="T10" fmla="*/ 699 w 4644"/>
              <a:gd name="T11" fmla="*/ 0 h 1957"/>
              <a:gd name="T12" fmla="*/ 564 w 4644"/>
              <a:gd name="T13" fmla="*/ 811 h 1957"/>
              <a:gd name="T14" fmla="*/ 1042 w 4644"/>
              <a:gd name="T15" fmla="*/ 967 h 1957"/>
              <a:gd name="T16" fmla="*/ 224 w 4644"/>
              <a:gd name="T17" fmla="*/ 967 h 1957"/>
              <a:gd name="T18" fmla="*/ 702 w 4644"/>
              <a:gd name="T19" fmla="*/ 1403 h 1957"/>
              <a:gd name="T20" fmla="*/ 1685 w 4644"/>
              <a:gd name="T21" fmla="*/ 1404 h 1957"/>
              <a:gd name="T22" fmla="*/ 2085 w 4644"/>
              <a:gd name="T23" fmla="*/ 1266 h 1957"/>
              <a:gd name="T24" fmla="*/ 2406 w 4644"/>
              <a:gd name="T25" fmla="*/ 1406 h 1957"/>
              <a:gd name="T26" fmla="*/ 2795 w 4644"/>
              <a:gd name="T27" fmla="*/ 1403 h 1957"/>
              <a:gd name="T28" fmla="*/ 3208 w 4644"/>
              <a:gd name="T29" fmla="*/ 1384 h 1957"/>
              <a:gd name="T30" fmla="*/ 2530 w 4644"/>
              <a:gd name="T31" fmla="*/ 1557 h 1957"/>
              <a:gd name="T32" fmla="*/ 2836 w 4644"/>
              <a:gd name="T33" fmla="*/ 1957 h 1957"/>
              <a:gd name="T34" fmla="*/ 3529 w 4644"/>
              <a:gd name="T35" fmla="*/ 1239 h 1957"/>
              <a:gd name="T36" fmla="*/ 4611 w 4644"/>
              <a:gd name="T37" fmla="*/ 1164 h 1957"/>
              <a:gd name="T38" fmla="*/ 4024 w 4644"/>
              <a:gd name="T39" fmla="*/ 1146 h 1957"/>
              <a:gd name="T40" fmla="*/ 4635 w 4644"/>
              <a:gd name="T41" fmla="*/ 838 h 1957"/>
              <a:gd name="T42" fmla="*/ 4395 w 4644"/>
              <a:gd name="T43" fmla="*/ 597 h 1957"/>
              <a:gd name="T44" fmla="*/ 4022 w 4644"/>
              <a:gd name="T45" fmla="*/ 242 h 1957"/>
              <a:gd name="T46" fmla="*/ 2541 w 4644"/>
              <a:gd name="T47" fmla="*/ 702 h 1957"/>
              <a:gd name="T48" fmla="*/ 2882 w 4644"/>
              <a:gd name="T49" fmla="*/ 271 h 1957"/>
              <a:gd name="T50" fmla="*/ 3207 w 4644"/>
              <a:gd name="T51" fmla="*/ 702 h 1957"/>
              <a:gd name="T52" fmla="*/ 2882 w 4644"/>
              <a:gd name="T53" fmla="*/ 1130 h 1957"/>
              <a:gd name="T54" fmla="*/ 2541 w 4644"/>
              <a:gd name="T55" fmla="*/ 702 h 1957"/>
              <a:gd name="T56" fmla="*/ 2085 w 4644"/>
              <a:gd name="T57" fmla="*/ 820 h 1957"/>
              <a:gd name="T58" fmla="*/ 1726 w 4644"/>
              <a:gd name="T59" fmla="*/ 1157 h 1957"/>
              <a:gd name="T60" fmla="*/ 1701 w 4644"/>
              <a:gd name="T61" fmla="*/ 820 h 1957"/>
              <a:gd name="T62" fmla="*/ 1398 w 4644"/>
              <a:gd name="T63" fmla="*/ 387 h 1957"/>
              <a:gd name="T64" fmla="*/ 2085 w 4644"/>
              <a:gd name="T65" fmla="*/ 437 h 1957"/>
              <a:gd name="T66" fmla="*/ 1641 w 4644"/>
              <a:gd name="T67" fmla="*/ 576 h 1957"/>
              <a:gd name="T68" fmla="*/ 901 w 4644"/>
              <a:gd name="T69" fmla="*/ 570 h 1957"/>
              <a:gd name="T70" fmla="*/ 425 w 4644"/>
              <a:gd name="T71" fmla="*/ 424 h 1957"/>
              <a:gd name="T72" fmla="*/ 1127 w 4644"/>
              <a:gd name="T73" fmla="*/ 386 h 1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644" h="1957">
                <a:moveTo>
                  <a:pt x="4643" y="645"/>
                </a:moveTo>
                <a:cubicBezTo>
                  <a:pt x="4641" y="241"/>
                  <a:pt x="4339" y="0"/>
                  <a:pt x="3988" y="0"/>
                </a:cubicBezTo>
                <a:cubicBezTo>
                  <a:pt x="3827" y="0"/>
                  <a:pt x="3656" y="47"/>
                  <a:pt x="3529" y="167"/>
                </a:cubicBezTo>
                <a:cubicBezTo>
                  <a:pt x="3529" y="16"/>
                  <a:pt x="3529" y="16"/>
                  <a:pt x="3529" y="16"/>
                </a:cubicBezTo>
                <a:cubicBezTo>
                  <a:pt x="3208" y="16"/>
                  <a:pt x="3208" y="16"/>
                  <a:pt x="3208" y="16"/>
                </a:cubicBezTo>
                <a:cubicBezTo>
                  <a:pt x="3208" y="162"/>
                  <a:pt x="3208" y="162"/>
                  <a:pt x="3208" y="162"/>
                </a:cubicBezTo>
                <a:cubicBezTo>
                  <a:pt x="3088" y="54"/>
                  <a:pt x="2959" y="0"/>
                  <a:pt x="2795" y="0"/>
                </a:cubicBezTo>
                <a:cubicBezTo>
                  <a:pt x="2587" y="0"/>
                  <a:pt x="2445" y="89"/>
                  <a:pt x="2373" y="168"/>
                </a:cubicBezTo>
                <a:cubicBezTo>
                  <a:pt x="2360" y="182"/>
                  <a:pt x="2349" y="195"/>
                  <a:pt x="2339" y="209"/>
                </a:cubicBezTo>
                <a:cubicBezTo>
                  <a:pt x="2235" y="58"/>
                  <a:pt x="2019" y="1"/>
                  <a:pt x="1742" y="1"/>
                </a:cubicBezTo>
                <a:cubicBezTo>
                  <a:pt x="1534" y="1"/>
                  <a:pt x="1379" y="38"/>
                  <a:pt x="1262" y="144"/>
                </a:cubicBezTo>
                <a:cubicBezTo>
                  <a:pt x="1117" y="55"/>
                  <a:pt x="943" y="0"/>
                  <a:pt x="699" y="0"/>
                </a:cubicBezTo>
                <a:cubicBezTo>
                  <a:pt x="362" y="0"/>
                  <a:pt x="104" y="143"/>
                  <a:pt x="104" y="422"/>
                </a:cubicBezTo>
                <a:cubicBezTo>
                  <a:pt x="104" y="657"/>
                  <a:pt x="299" y="792"/>
                  <a:pt x="564" y="811"/>
                </a:cubicBezTo>
                <a:cubicBezTo>
                  <a:pt x="847" y="832"/>
                  <a:pt x="847" y="832"/>
                  <a:pt x="847" y="832"/>
                </a:cubicBezTo>
                <a:cubicBezTo>
                  <a:pt x="957" y="840"/>
                  <a:pt x="1042" y="870"/>
                  <a:pt x="1042" y="967"/>
                </a:cubicBezTo>
                <a:cubicBezTo>
                  <a:pt x="1042" y="1084"/>
                  <a:pt x="910" y="1143"/>
                  <a:pt x="727" y="1143"/>
                </a:cubicBezTo>
                <a:cubicBezTo>
                  <a:pt x="513" y="1143"/>
                  <a:pt x="362" y="1084"/>
                  <a:pt x="224" y="967"/>
                </a:cubicBezTo>
                <a:cubicBezTo>
                  <a:pt x="0" y="1157"/>
                  <a:pt x="0" y="1157"/>
                  <a:pt x="0" y="1157"/>
                </a:cubicBezTo>
                <a:cubicBezTo>
                  <a:pt x="205" y="1322"/>
                  <a:pt x="444" y="1403"/>
                  <a:pt x="702" y="1403"/>
                </a:cubicBezTo>
                <a:cubicBezTo>
                  <a:pt x="921" y="1403"/>
                  <a:pt x="1112" y="1349"/>
                  <a:pt x="1232" y="1250"/>
                </a:cubicBezTo>
                <a:cubicBezTo>
                  <a:pt x="1327" y="1345"/>
                  <a:pt x="1482" y="1404"/>
                  <a:pt x="1685" y="1404"/>
                </a:cubicBezTo>
                <a:cubicBezTo>
                  <a:pt x="1902" y="1404"/>
                  <a:pt x="2012" y="1361"/>
                  <a:pt x="2079" y="1266"/>
                </a:cubicBezTo>
                <a:cubicBezTo>
                  <a:pt x="2085" y="1266"/>
                  <a:pt x="2085" y="1266"/>
                  <a:pt x="2085" y="1266"/>
                </a:cubicBezTo>
                <a:cubicBezTo>
                  <a:pt x="2085" y="1406"/>
                  <a:pt x="2085" y="1406"/>
                  <a:pt x="2085" y="1406"/>
                </a:cubicBezTo>
                <a:cubicBezTo>
                  <a:pt x="2406" y="1406"/>
                  <a:pt x="2406" y="1406"/>
                  <a:pt x="2406" y="1406"/>
                </a:cubicBezTo>
                <a:cubicBezTo>
                  <a:pt x="2406" y="1267"/>
                  <a:pt x="2406" y="1267"/>
                  <a:pt x="2406" y="1267"/>
                </a:cubicBezTo>
                <a:cubicBezTo>
                  <a:pt x="2485" y="1336"/>
                  <a:pt x="2615" y="1403"/>
                  <a:pt x="2795" y="1403"/>
                </a:cubicBezTo>
                <a:cubicBezTo>
                  <a:pt x="2959" y="1403"/>
                  <a:pt x="3107" y="1338"/>
                  <a:pt x="3208" y="1243"/>
                </a:cubicBezTo>
                <a:cubicBezTo>
                  <a:pt x="3208" y="1384"/>
                  <a:pt x="3208" y="1384"/>
                  <a:pt x="3208" y="1384"/>
                </a:cubicBezTo>
                <a:cubicBezTo>
                  <a:pt x="3208" y="1576"/>
                  <a:pt x="3057" y="1681"/>
                  <a:pt x="2842" y="1681"/>
                </a:cubicBezTo>
                <a:cubicBezTo>
                  <a:pt x="2719" y="1681"/>
                  <a:pt x="2609" y="1624"/>
                  <a:pt x="2530" y="1557"/>
                </a:cubicBezTo>
                <a:cubicBezTo>
                  <a:pt x="2282" y="1727"/>
                  <a:pt x="2282" y="1727"/>
                  <a:pt x="2282" y="1727"/>
                </a:cubicBezTo>
                <a:cubicBezTo>
                  <a:pt x="2423" y="1865"/>
                  <a:pt x="2631" y="1957"/>
                  <a:pt x="2836" y="1957"/>
                </a:cubicBezTo>
                <a:cubicBezTo>
                  <a:pt x="3201" y="1957"/>
                  <a:pt x="3529" y="1768"/>
                  <a:pt x="3529" y="1354"/>
                </a:cubicBezTo>
                <a:cubicBezTo>
                  <a:pt x="3529" y="1239"/>
                  <a:pt x="3529" y="1239"/>
                  <a:pt x="3529" y="1239"/>
                </a:cubicBezTo>
                <a:cubicBezTo>
                  <a:pt x="3666" y="1364"/>
                  <a:pt x="3855" y="1405"/>
                  <a:pt x="4030" y="1405"/>
                </a:cubicBezTo>
                <a:cubicBezTo>
                  <a:pt x="4244" y="1405"/>
                  <a:pt x="4454" y="1320"/>
                  <a:pt x="4611" y="1164"/>
                </a:cubicBezTo>
                <a:cubicBezTo>
                  <a:pt x="4396" y="1007"/>
                  <a:pt x="4396" y="1007"/>
                  <a:pt x="4396" y="1007"/>
                </a:cubicBezTo>
                <a:cubicBezTo>
                  <a:pt x="4302" y="1091"/>
                  <a:pt x="4146" y="1146"/>
                  <a:pt x="4024" y="1146"/>
                </a:cubicBezTo>
                <a:cubicBezTo>
                  <a:pt x="3804" y="1146"/>
                  <a:pt x="3652" y="1062"/>
                  <a:pt x="3652" y="839"/>
                </a:cubicBezTo>
                <a:cubicBezTo>
                  <a:pt x="4635" y="838"/>
                  <a:pt x="4635" y="838"/>
                  <a:pt x="4635" y="838"/>
                </a:cubicBezTo>
                <a:cubicBezTo>
                  <a:pt x="4635" y="838"/>
                  <a:pt x="4644" y="714"/>
                  <a:pt x="4643" y="645"/>
                </a:cubicBezTo>
                <a:moveTo>
                  <a:pt x="4395" y="597"/>
                </a:moveTo>
                <a:cubicBezTo>
                  <a:pt x="3652" y="597"/>
                  <a:pt x="3652" y="597"/>
                  <a:pt x="3652" y="597"/>
                </a:cubicBezTo>
                <a:cubicBezTo>
                  <a:pt x="3652" y="357"/>
                  <a:pt x="3826" y="242"/>
                  <a:pt x="4022" y="242"/>
                </a:cubicBezTo>
                <a:cubicBezTo>
                  <a:pt x="4218" y="242"/>
                  <a:pt x="4395" y="360"/>
                  <a:pt x="4395" y="597"/>
                </a:cubicBezTo>
                <a:moveTo>
                  <a:pt x="2541" y="702"/>
                </a:moveTo>
                <a:cubicBezTo>
                  <a:pt x="2538" y="476"/>
                  <a:pt x="2547" y="440"/>
                  <a:pt x="2606" y="377"/>
                </a:cubicBezTo>
                <a:cubicBezTo>
                  <a:pt x="2651" y="328"/>
                  <a:pt x="2749" y="271"/>
                  <a:pt x="2882" y="271"/>
                </a:cubicBezTo>
                <a:cubicBezTo>
                  <a:pt x="3012" y="271"/>
                  <a:pt x="3097" y="328"/>
                  <a:pt x="3142" y="377"/>
                </a:cubicBezTo>
                <a:cubicBezTo>
                  <a:pt x="3200" y="440"/>
                  <a:pt x="3207" y="478"/>
                  <a:pt x="3207" y="702"/>
                </a:cubicBezTo>
                <a:cubicBezTo>
                  <a:pt x="3207" y="923"/>
                  <a:pt x="3200" y="961"/>
                  <a:pt x="3142" y="1024"/>
                </a:cubicBezTo>
                <a:cubicBezTo>
                  <a:pt x="3097" y="1073"/>
                  <a:pt x="3012" y="1130"/>
                  <a:pt x="2882" y="1130"/>
                </a:cubicBezTo>
                <a:cubicBezTo>
                  <a:pt x="2749" y="1130"/>
                  <a:pt x="2651" y="1073"/>
                  <a:pt x="2606" y="1024"/>
                </a:cubicBezTo>
                <a:cubicBezTo>
                  <a:pt x="2547" y="961"/>
                  <a:pt x="2544" y="926"/>
                  <a:pt x="2541" y="702"/>
                </a:cubicBezTo>
                <a:moveTo>
                  <a:pt x="1701" y="820"/>
                </a:moveTo>
                <a:cubicBezTo>
                  <a:pt x="2085" y="820"/>
                  <a:pt x="2085" y="820"/>
                  <a:pt x="2085" y="820"/>
                </a:cubicBezTo>
                <a:cubicBezTo>
                  <a:pt x="2085" y="920"/>
                  <a:pt x="2085" y="920"/>
                  <a:pt x="2085" y="920"/>
                </a:cubicBezTo>
                <a:cubicBezTo>
                  <a:pt x="2085" y="1133"/>
                  <a:pt x="1994" y="1157"/>
                  <a:pt x="1726" y="1157"/>
                </a:cubicBezTo>
                <a:cubicBezTo>
                  <a:pt x="1509" y="1157"/>
                  <a:pt x="1424" y="1076"/>
                  <a:pt x="1424" y="984"/>
                </a:cubicBezTo>
                <a:cubicBezTo>
                  <a:pt x="1424" y="884"/>
                  <a:pt x="1512" y="820"/>
                  <a:pt x="1701" y="820"/>
                </a:cubicBezTo>
                <a:moveTo>
                  <a:pt x="1263" y="250"/>
                </a:moveTo>
                <a:cubicBezTo>
                  <a:pt x="1398" y="387"/>
                  <a:pt x="1398" y="387"/>
                  <a:pt x="1398" y="387"/>
                </a:cubicBezTo>
                <a:cubicBezTo>
                  <a:pt x="1482" y="310"/>
                  <a:pt x="1590" y="261"/>
                  <a:pt x="1757" y="261"/>
                </a:cubicBezTo>
                <a:cubicBezTo>
                  <a:pt x="1987" y="261"/>
                  <a:pt x="2085" y="307"/>
                  <a:pt x="2085" y="437"/>
                </a:cubicBezTo>
                <a:cubicBezTo>
                  <a:pt x="2085" y="576"/>
                  <a:pt x="2085" y="576"/>
                  <a:pt x="2085" y="576"/>
                </a:cubicBezTo>
                <a:cubicBezTo>
                  <a:pt x="1641" y="576"/>
                  <a:pt x="1641" y="576"/>
                  <a:pt x="1641" y="576"/>
                </a:cubicBezTo>
                <a:cubicBezTo>
                  <a:pt x="1470" y="576"/>
                  <a:pt x="1340" y="623"/>
                  <a:pt x="1253" y="698"/>
                </a:cubicBezTo>
                <a:cubicBezTo>
                  <a:pt x="1179" y="626"/>
                  <a:pt x="1064" y="580"/>
                  <a:pt x="901" y="570"/>
                </a:cubicBezTo>
                <a:cubicBezTo>
                  <a:pt x="636" y="554"/>
                  <a:pt x="636" y="554"/>
                  <a:pt x="636" y="554"/>
                </a:cubicBezTo>
                <a:cubicBezTo>
                  <a:pt x="475" y="543"/>
                  <a:pt x="425" y="484"/>
                  <a:pt x="425" y="424"/>
                </a:cubicBezTo>
                <a:cubicBezTo>
                  <a:pt x="425" y="330"/>
                  <a:pt x="494" y="259"/>
                  <a:pt x="699" y="259"/>
                </a:cubicBezTo>
                <a:cubicBezTo>
                  <a:pt x="872" y="259"/>
                  <a:pt x="1001" y="311"/>
                  <a:pt x="1127" y="386"/>
                </a:cubicBezTo>
                <a:lnTo>
                  <a:pt x="1263" y="2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6561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Light Green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263" y="446089"/>
            <a:ext cx="6138862" cy="42656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167CA5-143A-4BA3-98A7-65031EC38AFA}" type="datetime4">
              <a:rPr lang="en-GB" smtClean="0"/>
              <a:pPr/>
              <a:t>08 September 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@PastelAccounts #EvolutionEndUserDay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173A23-9EAF-448F-A700-9AC7A106503C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3600" y="6367041"/>
            <a:ext cx="8262000" cy="0"/>
          </a:xfrm>
          <a:prstGeom prst="line">
            <a:avLst/>
          </a:prstGeom>
          <a:ln w="2349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5"/>
          <p:cNvSpPr>
            <a:spLocks noChangeAspect="1" noEditPoints="1"/>
          </p:cNvSpPr>
          <p:nvPr userDrawn="1"/>
        </p:nvSpPr>
        <p:spPr bwMode="auto">
          <a:xfrm>
            <a:off x="7434000" y="446400"/>
            <a:ext cx="1260000" cy="487362"/>
          </a:xfrm>
          <a:custGeom>
            <a:avLst/>
            <a:gdLst>
              <a:gd name="T0" fmla="*/ 3988 w 4644"/>
              <a:gd name="T1" fmla="*/ 0 h 1957"/>
              <a:gd name="T2" fmla="*/ 3529 w 4644"/>
              <a:gd name="T3" fmla="*/ 16 h 1957"/>
              <a:gd name="T4" fmla="*/ 3208 w 4644"/>
              <a:gd name="T5" fmla="*/ 162 h 1957"/>
              <a:gd name="T6" fmla="*/ 2373 w 4644"/>
              <a:gd name="T7" fmla="*/ 168 h 1957"/>
              <a:gd name="T8" fmla="*/ 1742 w 4644"/>
              <a:gd name="T9" fmla="*/ 1 h 1957"/>
              <a:gd name="T10" fmla="*/ 699 w 4644"/>
              <a:gd name="T11" fmla="*/ 0 h 1957"/>
              <a:gd name="T12" fmla="*/ 564 w 4644"/>
              <a:gd name="T13" fmla="*/ 811 h 1957"/>
              <a:gd name="T14" fmla="*/ 1042 w 4644"/>
              <a:gd name="T15" fmla="*/ 967 h 1957"/>
              <a:gd name="T16" fmla="*/ 224 w 4644"/>
              <a:gd name="T17" fmla="*/ 967 h 1957"/>
              <a:gd name="T18" fmla="*/ 702 w 4644"/>
              <a:gd name="T19" fmla="*/ 1403 h 1957"/>
              <a:gd name="T20" fmla="*/ 1685 w 4644"/>
              <a:gd name="T21" fmla="*/ 1404 h 1957"/>
              <a:gd name="T22" fmla="*/ 2085 w 4644"/>
              <a:gd name="T23" fmla="*/ 1266 h 1957"/>
              <a:gd name="T24" fmla="*/ 2406 w 4644"/>
              <a:gd name="T25" fmla="*/ 1406 h 1957"/>
              <a:gd name="T26" fmla="*/ 2795 w 4644"/>
              <a:gd name="T27" fmla="*/ 1403 h 1957"/>
              <a:gd name="T28" fmla="*/ 3208 w 4644"/>
              <a:gd name="T29" fmla="*/ 1384 h 1957"/>
              <a:gd name="T30" fmla="*/ 2530 w 4644"/>
              <a:gd name="T31" fmla="*/ 1557 h 1957"/>
              <a:gd name="T32" fmla="*/ 2836 w 4644"/>
              <a:gd name="T33" fmla="*/ 1957 h 1957"/>
              <a:gd name="T34" fmla="*/ 3529 w 4644"/>
              <a:gd name="T35" fmla="*/ 1239 h 1957"/>
              <a:gd name="T36" fmla="*/ 4611 w 4644"/>
              <a:gd name="T37" fmla="*/ 1164 h 1957"/>
              <a:gd name="T38" fmla="*/ 4024 w 4644"/>
              <a:gd name="T39" fmla="*/ 1146 h 1957"/>
              <a:gd name="T40" fmla="*/ 4635 w 4644"/>
              <a:gd name="T41" fmla="*/ 838 h 1957"/>
              <a:gd name="T42" fmla="*/ 4395 w 4644"/>
              <a:gd name="T43" fmla="*/ 597 h 1957"/>
              <a:gd name="T44" fmla="*/ 4022 w 4644"/>
              <a:gd name="T45" fmla="*/ 242 h 1957"/>
              <a:gd name="T46" fmla="*/ 2541 w 4644"/>
              <a:gd name="T47" fmla="*/ 702 h 1957"/>
              <a:gd name="T48" fmla="*/ 2882 w 4644"/>
              <a:gd name="T49" fmla="*/ 271 h 1957"/>
              <a:gd name="T50" fmla="*/ 3207 w 4644"/>
              <a:gd name="T51" fmla="*/ 702 h 1957"/>
              <a:gd name="T52" fmla="*/ 2882 w 4644"/>
              <a:gd name="T53" fmla="*/ 1130 h 1957"/>
              <a:gd name="T54" fmla="*/ 2541 w 4644"/>
              <a:gd name="T55" fmla="*/ 702 h 1957"/>
              <a:gd name="T56" fmla="*/ 2085 w 4644"/>
              <a:gd name="T57" fmla="*/ 820 h 1957"/>
              <a:gd name="T58" fmla="*/ 1726 w 4644"/>
              <a:gd name="T59" fmla="*/ 1157 h 1957"/>
              <a:gd name="T60" fmla="*/ 1701 w 4644"/>
              <a:gd name="T61" fmla="*/ 820 h 1957"/>
              <a:gd name="T62" fmla="*/ 1398 w 4644"/>
              <a:gd name="T63" fmla="*/ 387 h 1957"/>
              <a:gd name="T64" fmla="*/ 2085 w 4644"/>
              <a:gd name="T65" fmla="*/ 437 h 1957"/>
              <a:gd name="T66" fmla="*/ 1641 w 4644"/>
              <a:gd name="T67" fmla="*/ 576 h 1957"/>
              <a:gd name="T68" fmla="*/ 901 w 4644"/>
              <a:gd name="T69" fmla="*/ 570 h 1957"/>
              <a:gd name="T70" fmla="*/ 425 w 4644"/>
              <a:gd name="T71" fmla="*/ 424 h 1957"/>
              <a:gd name="T72" fmla="*/ 1127 w 4644"/>
              <a:gd name="T73" fmla="*/ 386 h 1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644" h="1957">
                <a:moveTo>
                  <a:pt x="4643" y="645"/>
                </a:moveTo>
                <a:cubicBezTo>
                  <a:pt x="4641" y="241"/>
                  <a:pt x="4339" y="0"/>
                  <a:pt x="3988" y="0"/>
                </a:cubicBezTo>
                <a:cubicBezTo>
                  <a:pt x="3827" y="0"/>
                  <a:pt x="3656" y="47"/>
                  <a:pt x="3529" y="167"/>
                </a:cubicBezTo>
                <a:cubicBezTo>
                  <a:pt x="3529" y="16"/>
                  <a:pt x="3529" y="16"/>
                  <a:pt x="3529" y="16"/>
                </a:cubicBezTo>
                <a:cubicBezTo>
                  <a:pt x="3208" y="16"/>
                  <a:pt x="3208" y="16"/>
                  <a:pt x="3208" y="16"/>
                </a:cubicBezTo>
                <a:cubicBezTo>
                  <a:pt x="3208" y="162"/>
                  <a:pt x="3208" y="162"/>
                  <a:pt x="3208" y="162"/>
                </a:cubicBezTo>
                <a:cubicBezTo>
                  <a:pt x="3088" y="54"/>
                  <a:pt x="2959" y="0"/>
                  <a:pt x="2795" y="0"/>
                </a:cubicBezTo>
                <a:cubicBezTo>
                  <a:pt x="2587" y="0"/>
                  <a:pt x="2445" y="89"/>
                  <a:pt x="2373" y="168"/>
                </a:cubicBezTo>
                <a:cubicBezTo>
                  <a:pt x="2360" y="182"/>
                  <a:pt x="2349" y="195"/>
                  <a:pt x="2339" y="209"/>
                </a:cubicBezTo>
                <a:cubicBezTo>
                  <a:pt x="2235" y="58"/>
                  <a:pt x="2019" y="1"/>
                  <a:pt x="1742" y="1"/>
                </a:cubicBezTo>
                <a:cubicBezTo>
                  <a:pt x="1534" y="1"/>
                  <a:pt x="1379" y="38"/>
                  <a:pt x="1262" y="144"/>
                </a:cubicBezTo>
                <a:cubicBezTo>
                  <a:pt x="1117" y="55"/>
                  <a:pt x="943" y="0"/>
                  <a:pt x="699" y="0"/>
                </a:cubicBezTo>
                <a:cubicBezTo>
                  <a:pt x="362" y="0"/>
                  <a:pt x="104" y="143"/>
                  <a:pt x="104" y="422"/>
                </a:cubicBezTo>
                <a:cubicBezTo>
                  <a:pt x="104" y="657"/>
                  <a:pt x="299" y="792"/>
                  <a:pt x="564" y="811"/>
                </a:cubicBezTo>
                <a:cubicBezTo>
                  <a:pt x="847" y="832"/>
                  <a:pt x="847" y="832"/>
                  <a:pt x="847" y="832"/>
                </a:cubicBezTo>
                <a:cubicBezTo>
                  <a:pt x="957" y="840"/>
                  <a:pt x="1042" y="870"/>
                  <a:pt x="1042" y="967"/>
                </a:cubicBezTo>
                <a:cubicBezTo>
                  <a:pt x="1042" y="1084"/>
                  <a:pt x="910" y="1143"/>
                  <a:pt x="727" y="1143"/>
                </a:cubicBezTo>
                <a:cubicBezTo>
                  <a:pt x="513" y="1143"/>
                  <a:pt x="362" y="1084"/>
                  <a:pt x="224" y="967"/>
                </a:cubicBezTo>
                <a:cubicBezTo>
                  <a:pt x="0" y="1157"/>
                  <a:pt x="0" y="1157"/>
                  <a:pt x="0" y="1157"/>
                </a:cubicBezTo>
                <a:cubicBezTo>
                  <a:pt x="205" y="1322"/>
                  <a:pt x="444" y="1403"/>
                  <a:pt x="702" y="1403"/>
                </a:cubicBezTo>
                <a:cubicBezTo>
                  <a:pt x="921" y="1403"/>
                  <a:pt x="1112" y="1349"/>
                  <a:pt x="1232" y="1250"/>
                </a:cubicBezTo>
                <a:cubicBezTo>
                  <a:pt x="1327" y="1345"/>
                  <a:pt x="1482" y="1404"/>
                  <a:pt x="1685" y="1404"/>
                </a:cubicBezTo>
                <a:cubicBezTo>
                  <a:pt x="1902" y="1404"/>
                  <a:pt x="2012" y="1361"/>
                  <a:pt x="2079" y="1266"/>
                </a:cubicBezTo>
                <a:cubicBezTo>
                  <a:pt x="2085" y="1266"/>
                  <a:pt x="2085" y="1266"/>
                  <a:pt x="2085" y="1266"/>
                </a:cubicBezTo>
                <a:cubicBezTo>
                  <a:pt x="2085" y="1406"/>
                  <a:pt x="2085" y="1406"/>
                  <a:pt x="2085" y="1406"/>
                </a:cubicBezTo>
                <a:cubicBezTo>
                  <a:pt x="2406" y="1406"/>
                  <a:pt x="2406" y="1406"/>
                  <a:pt x="2406" y="1406"/>
                </a:cubicBezTo>
                <a:cubicBezTo>
                  <a:pt x="2406" y="1267"/>
                  <a:pt x="2406" y="1267"/>
                  <a:pt x="2406" y="1267"/>
                </a:cubicBezTo>
                <a:cubicBezTo>
                  <a:pt x="2485" y="1336"/>
                  <a:pt x="2615" y="1403"/>
                  <a:pt x="2795" y="1403"/>
                </a:cubicBezTo>
                <a:cubicBezTo>
                  <a:pt x="2959" y="1403"/>
                  <a:pt x="3107" y="1338"/>
                  <a:pt x="3208" y="1243"/>
                </a:cubicBezTo>
                <a:cubicBezTo>
                  <a:pt x="3208" y="1384"/>
                  <a:pt x="3208" y="1384"/>
                  <a:pt x="3208" y="1384"/>
                </a:cubicBezTo>
                <a:cubicBezTo>
                  <a:pt x="3208" y="1576"/>
                  <a:pt x="3057" y="1681"/>
                  <a:pt x="2842" y="1681"/>
                </a:cubicBezTo>
                <a:cubicBezTo>
                  <a:pt x="2719" y="1681"/>
                  <a:pt x="2609" y="1624"/>
                  <a:pt x="2530" y="1557"/>
                </a:cubicBezTo>
                <a:cubicBezTo>
                  <a:pt x="2282" y="1727"/>
                  <a:pt x="2282" y="1727"/>
                  <a:pt x="2282" y="1727"/>
                </a:cubicBezTo>
                <a:cubicBezTo>
                  <a:pt x="2423" y="1865"/>
                  <a:pt x="2631" y="1957"/>
                  <a:pt x="2836" y="1957"/>
                </a:cubicBezTo>
                <a:cubicBezTo>
                  <a:pt x="3201" y="1957"/>
                  <a:pt x="3529" y="1768"/>
                  <a:pt x="3529" y="1354"/>
                </a:cubicBezTo>
                <a:cubicBezTo>
                  <a:pt x="3529" y="1239"/>
                  <a:pt x="3529" y="1239"/>
                  <a:pt x="3529" y="1239"/>
                </a:cubicBezTo>
                <a:cubicBezTo>
                  <a:pt x="3666" y="1364"/>
                  <a:pt x="3855" y="1405"/>
                  <a:pt x="4030" y="1405"/>
                </a:cubicBezTo>
                <a:cubicBezTo>
                  <a:pt x="4244" y="1405"/>
                  <a:pt x="4454" y="1320"/>
                  <a:pt x="4611" y="1164"/>
                </a:cubicBezTo>
                <a:cubicBezTo>
                  <a:pt x="4396" y="1007"/>
                  <a:pt x="4396" y="1007"/>
                  <a:pt x="4396" y="1007"/>
                </a:cubicBezTo>
                <a:cubicBezTo>
                  <a:pt x="4302" y="1091"/>
                  <a:pt x="4146" y="1146"/>
                  <a:pt x="4024" y="1146"/>
                </a:cubicBezTo>
                <a:cubicBezTo>
                  <a:pt x="3804" y="1146"/>
                  <a:pt x="3652" y="1062"/>
                  <a:pt x="3652" y="839"/>
                </a:cubicBezTo>
                <a:cubicBezTo>
                  <a:pt x="4635" y="838"/>
                  <a:pt x="4635" y="838"/>
                  <a:pt x="4635" y="838"/>
                </a:cubicBezTo>
                <a:cubicBezTo>
                  <a:pt x="4635" y="838"/>
                  <a:pt x="4644" y="714"/>
                  <a:pt x="4643" y="645"/>
                </a:cubicBezTo>
                <a:moveTo>
                  <a:pt x="4395" y="597"/>
                </a:moveTo>
                <a:cubicBezTo>
                  <a:pt x="3652" y="597"/>
                  <a:pt x="3652" y="597"/>
                  <a:pt x="3652" y="597"/>
                </a:cubicBezTo>
                <a:cubicBezTo>
                  <a:pt x="3652" y="357"/>
                  <a:pt x="3826" y="242"/>
                  <a:pt x="4022" y="242"/>
                </a:cubicBezTo>
                <a:cubicBezTo>
                  <a:pt x="4218" y="242"/>
                  <a:pt x="4395" y="360"/>
                  <a:pt x="4395" y="597"/>
                </a:cubicBezTo>
                <a:moveTo>
                  <a:pt x="2541" y="702"/>
                </a:moveTo>
                <a:cubicBezTo>
                  <a:pt x="2538" y="476"/>
                  <a:pt x="2547" y="440"/>
                  <a:pt x="2606" y="377"/>
                </a:cubicBezTo>
                <a:cubicBezTo>
                  <a:pt x="2651" y="328"/>
                  <a:pt x="2749" y="271"/>
                  <a:pt x="2882" y="271"/>
                </a:cubicBezTo>
                <a:cubicBezTo>
                  <a:pt x="3012" y="271"/>
                  <a:pt x="3097" y="328"/>
                  <a:pt x="3142" y="377"/>
                </a:cubicBezTo>
                <a:cubicBezTo>
                  <a:pt x="3200" y="440"/>
                  <a:pt x="3207" y="478"/>
                  <a:pt x="3207" y="702"/>
                </a:cubicBezTo>
                <a:cubicBezTo>
                  <a:pt x="3207" y="923"/>
                  <a:pt x="3200" y="961"/>
                  <a:pt x="3142" y="1024"/>
                </a:cubicBezTo>
                <a:cubicBezTo>
                  <a:pt x="3097" y="1073"/>
                  <a:pt x="3012" y="1130"/>
                  <a:pt x="2882" y="1130"/>
                </a:cubicBezTo>
                <a:cubicBezTo>
                  <a:pt x="2749" y="1130"/>
                  <a:pt x="2651" y="1073"/>
                  <a:pt x="2606" y="1024"/>
                </a:cubicBezTo>
                <a:cubicBezTo>
                  <a:pt x="2547" y="961"/>
                  <a:pt x="2544" y="926"/>
                  <a:pt x="2541" y="702"/>
                </a:cubicBezTo>
                <a:moveTo>
                  <a:pt x="1701" y="820"/>
                </a:moveTo>
                <a:cubicBezTo>
                  <a:pt x="2085" y="820"/>
                  <a:pt x="2085" y="820"/>
                  <a:pt x="2085" y="820"/>
                </a:cubicBezTo>
                <a:cubicBezTo>
                  <a:pt x="2085" y="920"/>
                  <a:pt x="2085" y="920"/>
                  <a:pt x="2085" y="920"/>
                </a:cubicBezTo>
                <a:cubicBezTo>
                  <a:pt x="2085" y="1133"/>
                  <a:pt x="1994" y="1157"/>
                  <a:pt x="1726" y="1157"/>
                </a:cubicBezTo>
                <a:cubicBezTo>
                  <a:pt x="1509" y="1157"/>
                  <a:pt x="1424" y="1076"/>
                  <a:pt x="1424" y="984"/>
                </a:cubicBezTo>
                <a:cubicBezTo>
                  <a:pt x="1424" y="884"/>
                  <a:pt x="1512" y="820"/>
                  <a:pt x="1701" y="820"/>
                </a:cubicBezTo>
                <a:moveTo>
                  <a:pt x="1263" y="250"/>
                </a:moveTo>
                <a:cubicBezTo>
                  <a:pt x="1398" y="387"/>
                  <a:pt x="1398" y="387"/>
                  <a:pt x="1398" y="387"/>
                </a:cubicBezTo>
                <a:cubicBezTo>
                  <a:pt x="1482" y="310"/>
                  <a:pt x="1590" y="261"/>
                  <a:pt x="1757" y="261"/>
                </a:cubicBezTo>
                <a:cubicBezTo>
                  <a:pt x="1987" y="261"/>
                  <a:pt x="2085" y="307"/>
                  <a:pt x="2085" y="437"/>
                </a:cubicBezTo>
                <a:cubicBezTo>
                  <a:pt x="2085" y="576"/>
                  <a:pt x="2085" y="576"/>
                  <a:pt x="2085" y="576"/>
                </a:cubicBezTo>
                <a:cubicBezTo>
                  <a:pt x="1641" y="576"/>
                  <a:pt x="1641" y="576"/>
                  <a:pt x="1641" y="576"/>
                </a:cubicBezTo>
                <a:cubicBezTo>
                  <a:pt x="1470" y="576"/>
                  <a:pt x="1340" y="623"/>
                  <a:pt x="1253" y="698"/>
                </a:cubicBezTo>
                <a:cubicBezTo>
                  <a:pt x="1179" y="626"/>
                  <a:pt x="1064" y="580"/>
                  <a:pt x="901" y="570"/>
                </a:cubicBezTo>
                <a:cubicBezTo>
                  <a:pt x="636" y="554"/>
                  <a:pt x="636" y="554"/>
                  <a:pt x="636" y="554"/>
                </a:cubicBezTo>
                <a:cubicBezTo>
                  <a:pt x="475" y="543"/>
                  <a:pt x="425" y="484"/>
                  <a:pt x="425" y="424"/>
                </a:cubicBezTo>
                <a:cubicBezTo>
                  <a:pt x="425" y="330"/>
                  <a:pt x="494" y="259"/>
                  <a:pt x="699" y="259"/>
                </a:cubicBezTo>
                <a:cubicBezTo>
                  <a:pt x="872" y="259"/>
                  <a:pt x="1001" y="311"/>
                  <a:pt x="1127" y="386"/>
                </a:cubicBezTo>
                <a:lnTo>
                  <a:pt x="1263" y="2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0769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9263" y="446088"/>
            <a:ext cx="8243886" cy="13033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9263" y="1928813"/>
            <a:ext cx="8243886" cy="42719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62488" y="6376988"/>
            <a:ext cx="2135187" cy="247012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3FEBE72-2C7D-46AA-8C16-C2F31ED95E06}" type="datetime4">
              <a:rPr lang="en-GB" smtClean="0"/>
              <a:pPr/>
              <a:t>08 September 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0850" y="6376987"/>
            <a:ext cx="4033838" cy="247651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 smtClean="0"/>
              <a:t>@PastelAccounts #EvolutionEndUserDay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94430" y="6376988"/>
            <a:ext cx="1503483" cy="24765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C173A23-9EAF-448F-A700-9AC7A106503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2421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ts val="3400"/>
        </a:lnSpc>
        <a:spcBef>
          <a:spcPct val="0"/>
        </a:spcBef>
        <a:buNone/>
        <a:defRPr sz="3200" kern="1200" spc="-50" baseline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Tx/>
        <a:buNone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69875" indent="-269875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630238" indent="-360363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−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900113" indent="-269875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58888" indent="-358775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−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Xperdyte.co.za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hyperlink" Target="http://www.xperdyte.co.za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53313" y="507047"/>
            <a:ext cx="8790687" cy="201669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4000" dirty="0" smtClean="0">
                <a:solidFill>
                  <a:schemeClr val="tx2"/>
                </a:solidFill>
              </a:rPr>
              <a:t/>
            </a:r>
            <a:br>
              <a:rPr lang="en-GB" sz="4000" dirty="0" smtClean="0">
                <a:solidFill>
                  <a:schemeClr val="tx2"/>
                </a:solidFill>
              </a:rPr>
            </a:br>
            <a:r>
              <a:rPr lang="en-GB" sz="4000" dirty="0" smtClean="0">
                <a:solidFill>
                  <a:schemeClr val="tx2"/>
                </a:solidFill>
              </a:rPr>
              <a:t>Xperdyte Advanced Manufacturing </a:t>
            </a:r>
            <a:br>
              <a:rPr lang="en-GB" sz="4000" dirty="0" smtClean="0">
                <a:solidFill>
                  <a:schemeClr val="tx2"/>
                </a:solidFill>
              </a:rPr>
            </a:br>
            <a:r>
              <a:rPr lang="en-GB" sz="4000" dirty="0" smtClean="0">
                <a:solidFill>
                  <a:schemeClr val="accent1"/>
                </a:solidFill>
              </a:rPr>
              <a:t>for Sage Partner &amp; Sage Evolution</a:t>
            </a:r>
            <a:endParaRPr lang="en-GB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58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/>
              <a:t>Xperdyte</a:t>
            </a:r>
          </a:p>
          <a:p>
            <a:r>
              <a:rPr lang="en-GB" dirty="0">
                <a:solidFill>
                  <a:srgbClr val="41A940"/>
                </a:solidFill>
              </a:rPr>
              <a:t>Work Orders Construction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449262" y="1749425"/>
            <a:ext cx="8532239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Foco"/>
              <a:cs typeface="Foco"/>
            </a:endParaRPr>
          </a:p>
          <a:p>
            <a:pPr marL="342900" indent="-342900">
              <a:buFont typeface="+mj-lt"/>
              <a:buAutoNum type="arabicPeriod"/>
            </a:pPr>
            <a:endParaRPr lang="en-US" sz="1400" dirty="0" smtClean="0">
              <a:solidFill>
                <a:srgbClr val="7F7F7F"/>
              </a:solidFill>
              <a:latin typeface="Foco"/>
              <a:ea typeface="Foco"/>
              <a:cs typeface="Foco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812145" y="6064250"/>
            <a:ext cx="5169357" cy="579877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ZA" sz="1200" b="1" i="1" dirty="0" smtClean="0">
                <a:solidFill>
                  <a:schemeClr val="bg1"/>
                </a:solidFill>
              </a:rPr>
              <a:t>“</a:t>
            </a:r>
            <a:r>
              <a:rPr lang="en-ZA" sz="1200" dirty="0"/>
              <a:t>Efficiency is doing things right; effectiveness is doing the right things</a:t>
            </a:r>
            <a:r>
              <a:rPr lang="en-ZA" sz="1200" dirty="0" smtClean="0"/>
              <a:t>.</a:t>
            </a:r>
            <a:r>
              <a:rPr lang="en-ZA" sz="1200" b="1" i="1" dirty="0" smtClean="0">
                <a:solidFill>
                  <a:schemeClr val="bg1"/>
                </a:solidFill>
              </a:rPr>
              <a:t>”</a:t>
            </a:r>
            <a:r>
              <a:rPr lang="en-ZA" sz="900" b="1" i="1" dirty="0" smtClean="0">
                <a:solidFill>
                  <a:schemeClr val="bg1"/>
                </a:solidFill>
              </a:rPr>
              <a:t> ~ Peter F. Drucker</a:t>
            </a:r>
            <a:endParaRPr lang="en-ZA" sz="900" b="1" i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600" y="1799712"/>
            <a:ext cx="4775200" cy="41450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97" y="5944785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79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/>
              <a:t>Xperdyte</a:t>
            </a:r>
          </a:p>
          <a:p>
            <a:r>
              <a:rPr lang="en-GB" dirty="0">
                <a:solidFill>
                  <a:srgbClr val="41A940"/>
                </a:solidFill>
              </a:rPr>
              <a:t>Work Orders Component Tracking</a:t>
            </a:r>
          </a:p>
          <a:p>
            <a:endParaRPr lang="en-GB" dirty="0" smtClean="0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449262" y="1749425"/>
            <a:ext cx="8532239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Foco"/>
              <a:cs typeface="Foco"/>
            </a:endParaRPr>
          </a:p>
          <a:p>
            <a:pPr marL="342900" indent="-342900">
              <a:buFont typeface="+mj-lt"/>
              <a:buAutoNum type="arabicPeriod"/>
            </a:pPr>
            <a:endParaRPr lang="en-US" sz="1400" dirty="0" smtClean="0">
              <a:solidFill>
                <a:srgbClr val="7F7F7F"/>
              </a:solidFill>
              <a:latin typeface="Foco"/>
              <a:ea typeface="Foco"/>
              <a:cs typeface="Foco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191000" y="6002398"/>
            <a:ext cx="4502150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i="1" dirty="0" smtClean="0">
                <a:solidFill>
                  <a:schemeClr val="bg1"/>
                </a:solidFill>
              </a:rPr>
              <a:t>“</a:t>
            </a:r>
            <a:r>
              <a:rPr lang="en-ZA" sz="1200" b="1" dirty="0"/>
              <a:t>"Efficiency is intelligent laziness." </a:t>
            </a:r>
            <a:r>
              <a:rPr lang="en-ZA" sz="1200" i="1" dirty="0"/>
              <a:t>- David Dunham</a:t>
            </a:r>
            <a:r>
              <a:rPr lang="en-ZA" sz="1200" dirty="0"/>
              <a:t> </a:t>
            </a:r>
            <a:endParaRPr lang="en-ZA" sz="9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1798056"/>
            <a:ext cx="8243886" cy="41188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75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336360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>
                <a:solidFill>
                  <a:srgbClr val="007F64"/>
                </a:solidFill>
                <a:latin typeface="+mj-lt"/>
              </a:rPr>
              <a:t>Xperdyte</a:t>
            </a:r>
          </a:p>
          <a:p>
            <a:r>
              <a:rPr lang="en-US" dirty="0">
                <a:solidFill>
                  <a:srgbClr val="41A940"/>
                </a:solidFill>
                <a:latin typeface="+mj-lt"/>
              </a:rPr>
              <a:t>Material Requirements </a:t>
            </a:r>
            <a:r>
              <a:rPr lang="en-US" dirty="0" smtClean="0">
                <a:solidFill>
                  <a:srgbClr val="41A940"/>
                </a:solidFill>
                <a:latin typeface="+mj-lt"/>
              </a:rPr>
              <a:t>Planning </a:t>
            </a:r>
          </a:p>
          <a:p>
            <a:r>
              <a:rPr lang="en-US" sz="1800" dirty="0" smtClean="0">
                <a:solidFill>
                  <a:srgbClr val="41A940"/>
                </a:solidFill>
                <a:latin typeface="+mj-lt"/>
              </a:rPr>
              <a:t>(MRP and </a:t>
            </a:r>
            <a:r>
              <a:rPr lang="en-US" sz="1800" dirty="0">
                <a:solidFill>
                  <a:srgbClr val="41A940"/>
                </a:solidFill>
                <a:latin typeface="+mj-lt"/>
              </a:rPr>
              <a:t>MRPII)</a:t>
            </a:r>
            <a:endParaRPr lang="en-ZA" sz="1800" dirty="0">
              <a:solidFill>
                <a:srgbClr val="41A94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263" y="2440049"/>
            <a:ext cx="493499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ensure that materials are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available for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production and products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are available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for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customers.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Maintain the lowest possible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material and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production levels in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store.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Plan manufacturing activities,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delivery schedules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and purchasing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activities.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Xpernomics Graphing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plots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the future inventory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optimization plan as well as retaining historical results for analysis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Foco"/>
              <a:cs typeface="Arial" pitchFamily="34" charset="0"/>
            </a:endParaRPr>
          </a:p>
          <a:p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 descr="MonitorMR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278" y="2356642"/>
            <a:ext cx="3748224" cy="2807786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3812145" y="6002398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i="1" dirty="0" smtClean="0">
                <a:solidFill>
                  <a:schemeClr val="bg1"/>
                </a:solidFill>
              </a:rPr>
              <a:t>“If you can't measure it, you can't manage it”</a:t>
            </a:r>
            <a:r>
              <a:rPr lang="en-ZA" sz="1400" b="1" i="1" dirty="0" smtClean="0">
                <a:solidFill>
                  <a:schemeClr val="bg1"/>
                </a:solidFill>
              </a:rPr>
              <a:t> </a:t>
            </a:r>
            <a:r>
              <a:rPr lang="en-ZA" sz="900" b="1" i="1" dirty="0" smtClean="0">
                <a:solidFill>
                  <a:schemeClr val="bg1"/>
                </a:solidFill>
              </a:rPr>
              <a:t>~ Peter F. Drucker</a:t>
            </a:r>
            <a:endParaRPr lang="en-ZA" sz="900" b="1" i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2121" y="1815920"/>
            <a:ext cx="50098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Xperdyte Manufacturing MRP modules simultaneously achieves four objectives</a:t>
            </a:r>
          </a:p>
          <a:p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5813946" y="1992573"/>
            <a:ext cx="2879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Xpernomics</a:t>
            </a:r>
            <a:r>
              <a:rPr lang="en-US" dirty="0" smtClean="0"/>
              <a:t> Graphing</a:t>
            </a:r>
            <a:endParaRPr lang="en-ZA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95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>
                <a:solidFill>
                  <a:srgbClr val="007F64"/>
                </a:solidFill>
                <a:latin typeface="+mj-lt"/>
              </a:rPr>
              <a:t>Xperdyte</a:t>
            </a:r>
          </a:p>
          <a:p>
            <a:r>
              <a:rPr lang="en-US" dirty="0">
                <a:solidFill>
                  <a:srgbClr val="41A940"/>
                </a:solidFill>
                <a:latin typeface="+mj-lt"/>
              </a:rPr>
              <a:t>Production Scheduling</a:t>
            </a:r>
            <a:endParaRPr lang="en-ZA" dirty="0">
              <a:solidFill>
                <a:srgbClr val="41A94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5295" y="2779546"/>
            <a:ext cx="392350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Graphical representation of scheduling is effortless.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Touch Screens can be used to view tasks and enter feedback from the factory floor.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Users can drill down to the machine and operators performing the works order with start and stop times.</a:t>
            </a:r>
          </a:p>
          <a:p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9199">
            <a:off x="4186174" y="2667489"/>
            <a:ext cx="4816994" cy="30800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8480" y="1942465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Xperdyte Manufacturing offers an interactive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Production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Scheduling calendar which allows Works Orders to be scheduled at Work Centre level. </a:t>
            </a:r>
          </a:p>
          <a:p>
            <a:endParaRPr lang="en-ZA" sz="1600" dirty="0"/>
          </a:p>
        </p:txBody>
      </p:sp>
      <p:sp>
        <p:nvSpPr>
          <p:cNvPr id="14" name="Rounded Rectangle 13"/>
          <p:cNvSpPr/>
          <p:nvPr/>
        </p:nvSpPr>
        <p:spPr>
          <a:xfrm>
            <a:off x="3812145" y="6002398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i="1" dirty="0" smtClean="0">
                <a:solidFill>
                  <a:schemeClr val="bg1"/>
                </a:solidFill>
              </a:rPr>
              <a:t>“If you need a new process and don't install it, you pay for it without getting it” </a:t>
            </a:r>
            <a:r>
              <a:rPr lang="en-ZA" sz="900" b="1" i="1" dirty="0" smtClean="0">
                <a:solidFill>
                  <a:schemeClr val="bg1"/>
                </a:solidFill>
              </a:rPr>
              <a:t> ~Ken Stork</a:t>
            </a:r>
            <a:endParaRPr lang="en-ZA" sz="900" b="1" i="1" dirty="0">
              <a:solidFill>
                <a:schemeClr val="bg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6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045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>
                <a:solidFill>
                  <a:srgbClr val="007F64"/>
                </a:solidFill>
                <a:latin typeface="+mj-lt"/>
              </a:rPr>
              <a:t>Xperdyte</a:t>
            </a:r>
          </a:p>
          <a:p>
            <a:r>
              <a:rPr lang="en-US" dirty="0" smtClean="0">
                <a:solidFill>
                  <a:srgbClr val="41A940"/>
                </a:solidFill>
                <a:latin typeface="+mj-lt"/>
              </a:rPr>
              <a:t>Quality Control</a:t>
            </a:r>
            <a:endParaRPr lang="en-ZA" dirty="0">
              <a:solidFill>
                <a:srgbClr val="41A94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263" y="1859280"/>
            <a:ext cx="82438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rgbClr val="41A940"/>
                </a:solidFill>
              </a:rPr>
              <a:t>Quality Control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Create and set tests with tolerance levels and result parameters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Per Lot number and/or per work centre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Xperdyte will produce Laboratory and Certificate of Analysis reports (COA)</a:t>
            </a:r>
            <a:endParaRPr lang="en-ZA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3175574"/>
            <a:ext cx="8402320" cy="2026346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3812145" y="6002398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ZA" sz="1200" b="1" i="1" dirty="0" smtClean="0">
                <a:solidFill>
                  <a:schemeClr val="bg1"/>
                </a:solidFill>
              </a:rPr>
              <a:t>“If you don't have time to do it right you must have the time to do it over”</a:t>
            </a:r>
            <a:r>
              <a:rPr lang="en-ZA" sz="900" b="1" i="1" dirty="0" smtClean="0">
                <a:solidFill>
                  <a:schemeClr val="bg1"/>
                </a:solidFill>
              </a:rPr>
              <a:t>  ~Author Unknown</a:t>
            </a:r>
            <a:endParaRPr lang="en-ZA" sz="900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2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>
                <a:solidFill>
                  <a:srgbClr val="007F64"/>
                </a:solidFill>
                <a:latin typeface="+mj-lt"/>
              </a:rPr>
              <a:t>Xperdyte</a:t>
            </a:r>
          </a:p>
          <a:p>
            <a:r>
              <a:rPr lang="en-US" dirty="0" smtClean="0">
                <a:solidFill>
                  <a:srgbClr val="41A940"/>
                </a:solidFill>
                <a:latin typeface="+mj-lt"/>
              </a:rPr>
              <a:t>Statistical Process Reporting</a:t>
            </a:r>
            <a:endParaRPr lang="en-ZA" dirty="0">
              <a:solidFill>
                <a:srgbClr val="41A940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42" y="2763073"/>
            <a:ext cx="7155203" cy="248964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49263" y="1790065"/>
            <a:ext cx="8243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ZA" sz="1600" dirty="0">
                <a:solidFill>
                  <a:srgbClr val="41A940"/>
                </a:solidFill>
              </a:rPr>
              <a:t>Statistical Process </a:t>
            </a:r>
            <a:r>
              <a:rPr lang="en-ZA" sz="1600" dirty="0" smtClean="0">
                <a:solidFill>
                  <a:srgbClr val="41A940"/>
                </a:solidFill>
              </a:rPr>
              <a:t>Reporting</a:t>
            </a:r>
            <a:endParaRPr lang="en-ZA" sz="1600" dirty="0">
              <a:solidFill>
                <a:srgbClr val="41A94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Set minimum and maximum tolerance levels per zone per work centre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Xperdyte will produce printed and graphed results</a:t>
            </a:r>
            <a:endParaRPr lang="en-ZA" sz="1600" dirty="0"/>
          </a:p>
        </p:txBody>
      </p:sp>
      <p:sp>
        <p:nvSpPr>
          <p:cNvPr id="13" name="Rounded Rectangle 12"/>
          <p:cNvSpPr/>
          <p:nvPr/>
        </p:nvSpPr>
        <p:spPr>
          <a:xfrm>
            <a:off x="3812145" y="6002398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ZA" sz="1200" b="1" i="1" dirty="0" smtClean="0">
                <a:solidFill>
                  <a:schemeClr val="bg1"/>
                </a:solidFill>
              </a:rPr>
              <a:t>“The measurement system directly affects employee performance” </a:t>
            </a:r>
            <a:r>
              <a:rPr lang="en-ZA" sz="900" b="1" i="1" dirty="0" smtClean="0">
                <a:solidFill>
                  <a:schemeClr val="bg1"/>
                </a:solidFill>
              </a:rPr>
              <a:t>~ Gerhard </a:t>
            </a:r>
            <a:r>
              <a:rPr lang="en-ZA" sz="900" b="1" i="1" dirty="0" err="1" smtClean="0">
                <a:solidFill>
                  <a:schemeClr val="bg1"/>
                </a:solidFill>
              </a:rPr>
              <a:t>Plenert</a:t>
            </a:r>
            <a:r>
              <a:rPr lang="en-ZA" sz="900" b="1" i="1" dirty="0" smtClean="0">
                <a:solidFill>
                  <a:schemeClr val="bg1"/>
                </a:solidFill>
              </a:rPr>
              <a:t> &amp; Bill </a:t>
            </a:r>
            <a:r>
              <a:rPr lang="en-ZA" sz="900" b="1" i="1" dirty="0" err="1" smtClean="0">
                <a:solidFill>
                  <a:schemeClr val="bg1"/>
                </a:solidFill>
              </a:rPr>
              <a:t>Kirchmier</a:t>
            </a:r>
            <a:endParaRPr lang="en-ZA" sz="900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14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>
                <a:solidFill>
                  <a:srgbClr val="007F64"/>
                </a:solidFill>
                <a:latin typeface="+mj-lt"/>
              </a:rPr>
              <a:t>Xperdyte</a:t>
            </a:r>
          </a:p>
          <a:p>
            <a:r>
              <a:rPr lang="en-ZA" dirty="0" smtClean="0">
                <a:solidFill>
                  <a:srgbClr val="41A940"/>
                </a:solidFill>
                <a:latin typeface="+mj-lt"/>
              </a:rPr>
              <a:t>Workflow via Status Control</a:t>
            </a:r>
            <a:endParaRPr lang="en-ZA" dirty="0">
              <a:solidFill>
                <a:srgbClr val="41A94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7503" y="1813820"/>
            <a:ext cx="8643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rgbClr val="41A940"/>
                </a:solidFill>
              </a:rPr>
              <a:t>Workflow Control</a:t>
            </a: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Foco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Works Order movement through work centre's is controlled by Status “exit and entry” rules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Scheduling is controlled by the Purchase Order due date of critical items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58" y="2972241"/>
            <a:ext cx="7674876" cy="2681584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812145" y="6002398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ZA" sz="1200" b="1" i="1" dirty="0" smtClean="0">
                <a:solidFill>
                  <a:schemeClr val="bg1"/>
                </a:solidFill>
              </a:rPr>
              <a:t>“It is more than probable that the average man could, with no injury to his health, increase his efficiency fifty percent”</a:t>
            </a:r>
            <a:r>
              <a:rPr lang="en-ZA" sz="900" b="1" i="1" dirty="0" smtClean="0">
                <a:solidFill>
                  <a:schemeClr val="bg1"/>
                </a:solidFill>
              </a:rPr>
              <a:t> ~Walter Scott</a:t>
            </a:r>
            <a:endParaRPr lang="en-ZA" sz="900" b="1" i="1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34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>
                <a:solidFill>
                  <a:srgbClr val="007F64"/>
                </a:solidFill>
                <a:latin typeface="+mj-lt"/>
              </a:rPr>
              <a:t>Xperdyte</a:t>
            </a:r>
          </a:p>
          <a:p>
            <a:r>
              <a:rPr lang="en-US" dirty="0" smtClean="0">
                <a:solidFill>
                  <a:srgbClr val="41A940"/>
                </a:solidFill>
                <a:latin typeface="+mj-lt"/>
              </a:rPr>
              <a:t>Lot Recall</a:t>
            </a:r>
            <a:endParaRPr lang="en-ZA" dirty="0">
              <a:solidFill>
                <a:srgbClr val="41A940"/>
              </a:solidFill>
              <a:latin typeface="+mj-l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75" y="2724095"/>
            <a:ext cx="6626356" cy="307974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812145" y="6002398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i="1" dirty="0" smtClean="0">
                <a:solidFill>
                  <a:schemeClr val="bg1"/>
                </a:solidFill>
              </a:rPr>
              <a:t>“It is not necessary to change. Survival is not mandatory.” </a:t>
            </a:r>
          </a:p>
          <a:p>
            <a:pPr algn="ctr"/>
            <a:r>
              <a:rPr lang="en-ZA" sz="900" b="1" i="1" dirty="0" smtClean="0">
                <a:solidFill>
                  <a:schemeClr val="bg1"/>
                </a:solidFill>
              </a:rPr>
              <a:t>~ W. Edwards Deming</a:t>
            </a:r>
            <a:endParaRPr lang="en-ZA" sz="900" b="1" i="1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9263" y="1839984"/>
            <a:ext cx="82438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ZA" sz="1600" dirty="0">
                <a:solidFill>
                  <a:srgbClr val="41A940"/>
                </a:solidFill>
              </a:rPr>
              <a:t>Lot Recall </a:t>
            </a:r>
            <a:r>
              <a:rPr lang="en-ZA" sz="1600" dirty="0" smtClean="0">
                <a:solidFill>
                  <a:srgbClr val="41A940"/>
                </a:solidFill>
              </a:rPr>
              <a:t>Tool  (</a:t>
            </a:r>
            <a:r>
              <a:rPr lang="en-US" sz="1600" dirty="0" smtClean="0">
                <a:solidFill>
                  <a:srgbClr val="41A940"/>
                </a:solidFill>
              </a:rPr>
              <a:t>Not </a:t>
            </a:r>
            <a:r>
              <a:rPr lang="en-US" sz="1600" dirty="0">
                <a:solidFill>
                  <a:srgbClr val="41A940"/>
                </a:solidFill>
              </a:rPr>
              <a:t>Available in Partner only in </a:t>
            </a:r>
            <a:r>
              <a:rPr lang="en-US" sz="1600" dirty="0" smtClean="0">
                <a:solidFill>
                  <a:srgbClr val="41A940"/>
                </a:solidFill>
              </a:rPr>
              <a:t>Evolution)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Foco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This determines the recall of items that are or contain contaminants from Customers (Items already sold), Production (Items in WIP) and Stores (Raw Materials)</a:t>
            </a:r>
          </a:p>
        </p:txBody>
      </p:sp>
    </p:spTree>
    <p:extLst>
      <p:ext uri="{BB962C8B-B14F-4D97-AF65-F5344CB8AC3E}">
        <p14:creationId xmlns:p14="http://schemas.microsoft.com/office/powerpoint/2010/main" val="327569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>
              <a:solidFill>
                <a:prstClr val="white"/>
              </a:solidFill>
            </a:endParaRPr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>
                <a:solidFill>
                  <a:srgbClr val="007F64"/>
                </a:solidFill>
                <a:latin typeface="Arial"/>
              </a:rPr>
              <a:t>Xperdyte</a:t>
            </a:r>
          </a:p>
          <a:p>
            <a:r>
              <a:rPr lang="en-US" dirty="0" smtClean="0">
                <a:solidFill>
                  <a:srgbClr val="41A940"/>
                </a:solidFill>
                <a:latin typeface="Arial"/>
              </a:rPr>
              <a:t>Project Planning Milestones</a:t>
            </a:r>
            <a:endParaRPr lang="en-ZA" dirty="0">
              <a:solidFill>
                <a:srgbClr val="41A940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4000" y="1878215"/>
            <a:ext cx="85547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41A940"/>
                </a:solidFill>
              </a:rPr>
              <a:t>Project Planning Milestones</a:t>
            </a:r>
            <a:endParaRPr lang="en-US" sz="1600" dirty="0" smtClean="0">
              <a:solidFill>
                <a:prstClr val="black">
                  <a:lumMod val="65000"/>
                  <a:lumOff val="35000"/>
                </a:prstClr>
              </a:solidFill>
              <a:ea typeface="Foco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Foco"/>
                <a:cs typeface="Arial" pitchFamily="34" charset="0"/>
              </a:rPr>
              <a:t>Allows for the creation of project milestones where forecast plans can be set and measured against actual performance. These can also be viewed using Xperdyte’s Web Application Dashboard.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12145" y="6002398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i="1" dirty="0" smtClean="0">
                <a:solidFill>
                  <a:prstClr val="white"/>
                </a:solidFill>
              </a:rPr>
              <a:t>“The way to get started is to quit talking and begin doing.” </a:t>
            </a:r>
          </a:p>
          <a:p>
            <a:pPr algn="ctr"/>
            <a:r>
              <a:rPr lang="en-ZA" sz="900" b="1" i="1" dirty="0" smtClean="0">
                <a:solidFill>
                  <a:prstClr val="white"/>
                </a:solidFill>
              </a:rPr>
              <a:t>~ Walt  Disney -</a:t>
            </a:r>
            <a:endParaRPr lang="en-ZA" sz="900" b="1" i="1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30" y="2933669"/>
            <a:ext cx="7219665" cy="30186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99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>
                <a:solidFill>
                  <a:srgbClr val="007F64"/>
                </a:solidFill>
                <a:latin typeface="+mj-lt"/>
              </a:rPr>
              <a:t>Xperdyte</a:t>
            </a:r>
          </a:p>
          <a:p>
            <a:r>
              <a:rPr lang="en-US" dirty="0" smtClean="0">
                <a:solidFill>
                  <a:srgbClr val="41A940"/>
                </a:solidFill>
                <a:latin typeface="+mj-lt"/>
              </a:rPr>
              <a:t>Additional Software Features</a:t>
            </a:r>
            <a:endParaRPr lang="en-ZA" dirty="0">
              <a:solidFill>
                <a:srgbClr val="41A94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7503" y="1749425"/>
            <a:ext cx="39500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rgbClr val="41A940"/>
                </a:solidFill>
              </a:rPr>
              <a:t>BOMs &amp; Works Orders</a:t>
            </a: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Foco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Unlimited Specifications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Attach unlimited documents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Serial Number/Lot Tracking for traceability from cradle to grave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Requires Sage Evolution Serial Number and Lot Tracking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modules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Global replacement tool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Multi level Works Order creation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Buyouts with Supplier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processing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Worker productivity tracking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Sales Order tracking via Works Order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status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07852" y="1749425"/>
            <a:ext cx="4285297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ZA" sz="1600" dirty="0">
                <a:solidFill>
                  <a:srgbClr val="41A940"/>
                </a:solidFill>
              </a:rPr>
              <a:t>General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Foco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Landing page dashboard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User access control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Project Tracking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User Defined Fields on: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Inventory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BOMs &amp; Works Order Headers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BOMs &amp; Works Order Lines</a:t>
            </a:r>
          </a:p>
          <a:p>
            <a:pPr marL="1657350" lvl="3" indent="-285750">
              <a:buFont typeface="Arial" pitchFamily="34" charset="0"/>
              <a:buChar char="•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Includes 2 unlimited size text fields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Projects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SPC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Tests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Decanting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facility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Foco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rgbClr val="41A940"/>
                </a:solidFill>
              </a:rPr>
              <a:t>Reporting</a:t>
            </a: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Foco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Extensive Reports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Document reprinting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Built in Report Designer to modify any document or report in Xperdyte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399280" y="1769745"/>
            <a:ext cx="8572" cy="35236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3812145" y="6002398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ZA" sz="1200" b="1" i="1" dirty="0" smtClean="0">
                <a:solidFill>
                  <a:schemeClr val="bg1"/>
                </a:solidFill>
              </a:rPr>
              <a:t>“Where there is no Standard there can be no Kaizen </a:t>
            </a:r>
          </a:p>
          <a:p>
            <a:pPr lvl="0" algn="ctr"/>
            <a:r>
              <a:rPr lang="en-ZA" sz="1200" b="1" i="1" dirty="0" smtClean="0">
                <a:solidFill>
                  <a:schemeClr val="bg1"/>
                </a:solidFill>
              </a:rPr>
              <a:t>(Change for the Better)”</a:t>
            </a:r>
            <a:r>
              <a:rPr lang="en-ZA" sz="900" b="1" i="1" dirty="0" smtClean="0">
                <a:solidFill>
                  <a:schemeClr val="bg1"/>
                </a:solidFill>
              </a:rPr>
              <a:t> ~ </a:t>
            </a:r>
            <a:r>
              <a:rPr lang="en-ZA" sz="900" b="1" i="1" dirty="0" err="1" smtClean="0">
                <a:solidFill>
                  <a:schemeClr val="bg1"/>
                </a:solidFill>
              </a:rPr>
              <a:t>Taiichi</a:t>
            </a:r>
            <a:r>
              <a:rPr lang="en-ZA" sz="900" b="1" i="1" dirty="0" smtClean="0">
                <a:solidFill>
                  <a:schemeClr val="bg1"/>
                </a:solidFill>
              </a:rPr>
              <a:t> </a:t>
            </a:r>
            <a:r>
              <a:rPr lang="en-ZA" sz="900" b="1" i="1" dirty="0" err="1" smtClean="0">
                <a:solidFill>
                  <a:schemeClr val="bg1"/>
                </a:solidFill>
              </a:rPr>
              <a:t>Ohno</a:t>
            </a:r>
            <a:endParaRPr lang="en-ZA" sz="900" b="1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34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80" name="Rectangle 4"/>
          <p:cNvSpPr>
            <a:spLocks noChangeArrowheads="1"/>
          </p:cNvSpPr>
          <p:nvPr/>
        </p:nvSpPr>
        <p:spPr bwMode="auto">
          <a:xfrm>
            <a:off x="759758" y="321245"/>
            <a:ext cx="6567634" cy="2202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800" dirty="0" smtClean="0">
                <a:solidFill>
                  <a:srgbClr val="41A940"/>
                </a:solidFill>
                <a:latin typeface="Arial" charset="0"/>
                <a:ea typeface="ＭＳ Ｐゴシック" charset="0"/>
                <a:cs typeface="Arial" charset="0"/>
              </a:rPr>
              <a:t>Xperdyte</a:t>
            </a:r>
            <a:r>
              <a:rPr lang="en-US" sz="2800" dirty="0" smtClean="0">
                <a:solidFill>
                  <a:srgbClr val="41A940"/>
                </a:solidFill>
                <a:latin typeface="Foco"/>
                <a:cs typeface="Foco"/>
              </a:rPr>
              <a:t> </a:t>
            </a:r>
            <a:r>
              <a:rPr lang="en-US" sz="2800" dirty="0" smtClean="0">
                <a:solidFill>
                  <a:srgbClr val="41A940"/>
                </a:solidFill>
                <a:latin typeface="Arial" charset="0"/>
                <a:ea typeface="ＭＳ Ｐゴシック" charset="0"/>
                <a:cs typeface="Arial" charset="0"/>
              </a:rPr>
              <a:t>Manufacturing for </a:t>
            </a:r>
          </a:p>
          <a:p>
            <a:r>
              <a:rPr lang="en-US" sz="2800" dirty="0" smtClean="0">
                <a:solidFill>
                  <a:srgbClr val="41A940"/>
                </a:solidFill>
                <a:latin typeface="Arial" charset="0"/>
                <a:ea typeface="ＭＳ Ｐゴシック" charset="0"/>
                <a:cs typeface="Arial" charset="0"/>
              </a:rPr>
              <a:t>Sage Partner &amp; Sage Evolution</a:t>
            </a:r>
          </a:p>
          <a:p>
            <a:r>
              <a:rPr lang="en-US" sz="2800" dirty="0" smtClean="0">
                <a:solidFill>
                  <a:srgbClr val="41A940"/>
                </a:solidFill>
                <a:latin typeface="Arial" charset="0"/>
                <a:ea typeface="ＭＳ Ｐゴシック" charset="0"/>
                <a:cs typeface="Arial" charset="0"/>
              </a:rPr>
              <a:t>is a cost-effective solution for improved manufacturing resource planning</a:t>
            </a:r>
            <a:r>
              <a:rPr lang="en-US" sz="2800" dirty="0" smtClean="0">
                <a:solidFill>
                  <a:srgbClr val="41A940"/>
                </a:solidFill>
                <a:latin typeface="Foco"/>
                <a:cs typeface="Foc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683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>
                <a:solidFill>
                  <a:srgbClr val="007F64"/>
                </a:solidFill>
                <a:latin typeface="+mj-lt"/>
              </a:rPr>
              <a:t>Xperdyte</a:t>
            </a:r>
          </a:p>
          <a:p>
            <a:r>
              <a:rPr lang="en-US" dirty="0" smtClean="0">
                <a:solidFill>
                  <a:srgbClr val="41A940"/>
                </a:solidFill>
                <a:latin typeface="+mj-lt"/>
              </a:rPr>
              <a:t>Contact Details</a:t>
            </a:r>
            <a:endParaRPr lang="en-ZA" dirty="0">
              <a:solidFill>
                <a:srgbClr val="41A940"/>
              </a:solidFill>
              <a:latin typeface="+mj-lt"/>
            </a:endParaRPr>
          </a:p>
        </p:txBody>
      </p:sp>
      <p:sp>
        <p:nvSpPr>
          <p:cNvPr id="9" name="TextBox 3"/>
          <p:cNvSpPr txBox="1"/>
          <p:nvPr/>
        </p:nvSpPr>
        <p:spPr>
          <a:xfrm>
            <a:off x="449262" y="2025539"/>
            <a:ext cx="8243887" cy="111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marL="400050" lvl="1">
              <a:spcBef>
                <a:spcPct val="20000"/>
              </a:spcBef>
            </a:pP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</a:rPr>
              <a:t>Xperdyte Contact details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</a:rPr>
              <a:t>:</a:t>
            </a:r>
          </a:p>
          <a:p>
            <a:pPr marL="400050" lvl="1">
              <a:spcBef>
                <a:spcPct val="20000"/>
              </a:spcBef>
            </a:pP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</a:rPr>
              <a:t>Email Address:	ken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hlinkClick r:id="rId3"/>
              </a:rPr>
              <a:t>@xperdyte.co.za</a:t>
            </a:r>
            <a:endParaRPr lang="en-US" sz="1400" dirty="0" smtClean="0">
              <a:solidFill>
                <a:prstClr val="black">
                  <a:lumMod val="65000"/>
                  <a:lumOff val="35000"/>
                </a:prstClr>
              </a:solidFill>
              <a:latin typeface="Arial" pitchFamily="34" charset="0"/>
            </a:endParaRPr>
          </a:p>
          <a:p>
            <a:pPr marL="400050" lvl="1">
              <a:spcBef>
                <a:spcPct val="20000"/>
              </a:spcBef>
            </a:pP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</a:rPr>
              <a:t>Website:	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hlinkClick r:id="rId4"/>
              </a:rPr>
              <a:t>www.xperdyte.co.za</a:t>
            </a:r>
            <a:endParaRPr lang="en-US" sz="1400" dirty="0" smtClean="0">
              <a:solidFill>
                <a:prstClr val="black">
                  <a:lumMod val="65000"/>
                  <a:lumOff val="35000"/>
                </a:prstClr>
              </a:solidFill>
              <a:latin typeface="Arial" pitchFamily="34" charset="0"/>
            </a:endParaRPr>
          </a:p>
          <a:p>
            <a:pPr marL="400050" lvl="1">
              <a:spcBef>
                <a:spcPct val="20000"/>
              </a:spcBef>
            </a:pP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</a:rPr>
              <a:t>	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						</a:t>
            </a:r>
            <a:endParaRPr lang="en-US" sz="1400" dirty="0" smtClean="0">
              <a:solidFill>
                <a:prstClr val="black">
                  <a:lumMod val="65000"/>
                  <a:lumOff val="35000"/>
                </a:prstClr>
              </a:solidFill>
              <a:latin typeface="Arial" pitchFamily="34" charset="0"/>
            </a:endParaRPr>
          </a:p>
        </p:txBody>
      </p:sp>
      <p:sp>
        <p:nvSpPr>
          <p:cNvPr id="4" name="AutoShape 2" descr="lean-manufacturing-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4" name="Rounded Rectangle 13"/>
          <p:cNvSpPr/>
          <p:nvPr/>
        </p:nvSpPr>
        <p:spPr>
          <a:xfrm>
            <a:off x="3812145" y="6002398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ZA" sz="1200" dirty="0" smtClean="0">
              <a:solidFill>
                <a:schemeClr val="bg1"/>
              </a:solidFill>
            </a:endParaRPr>
          </a:p>
          <a:p>
            <a:pPr lvl="0" algn="ctr"/>
            <a:r>
              <a:rPr lang="en-ZA" sz="1200" dirty="0" smtClean="0">
                <a:solidFill>
                  <a:schemeClr val="bg1"/>
                </a:solidFill>
              </a:rPr>
              <a:t>“Without changing our patterns of thought, we will not be able to solve the problems that we created with our current patterns of thought.”</a:t>
            </a:r>
            <a:br>
              <a:rPr lang="en-ZA" sz="1200" dirty="0" smtClean="0">
                <a:solidFill>
                  <a:schemeClr val="bg1"/>
                </a:solidFill>
              </a:rPr>
            </a:br>
            <a:r>
              <a:rPr lang="en-ZA" sz="900" dirty="0" smtClean="0">
                <a:solidFill>
                  <a:schemeClr val="bg1"/>
                </a:solidFill>
              </a:rPr>
              <a:t>~ Albert Einstein</a:t>
            </a:r>
          </a:p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3"/>
          <p:cNvSpPr txBox="1"/>
          <p:nvPr/>
        </p:nvSpPr>
        <p:spPr>
          <a:xfrm>
            <a:off x="460375" y="3741905"/>
            <a:ext cx="82438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marL="400050" lvl="1">
              <a:spcBef>
                <a:spcPct val="20000"/>
              </a:spcBef>
            </a:pPr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</a:rPr>
              <a:t>Reseller Contact details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</a:rPr>
              <a:t>:</a:t>
            </a:r>
          </a:p>
          <a:p>
            <a:pPr marL="400050" lvl="1">
              <a:spcBef>
                <a:spcPct val="20000"/>
              </a:spcBef>
            </a:pP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</a:rPr>
              <a:t>Email Address:</a:t>
            </a:r>
          </a:p>
          <a:p>
            <a:pPr marL="400050" lvl="1">
              <a:spcBef>
                <a:spcPct val="20000"/>
              </a:spcBef>
            </a:pP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</a:rPr>
              <a:t>Website:</a:t>
            </a:r>
          </a:p>
          <a:p>
            <a:pPr marL="400050" lvl="1">
              <a:spcBef>
                <a:spcPct val="20000"/>
              </a:spcBef>
            </a:pP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</a:rPr>
              <a:t>Telephone:</a:t>
            </a:r>
          </a:p>
          <a:p>
            <a:pPr marL="400050" lvl="1">
              <a:spcBef>
                <a:spcPct val="20000"/>
              </a:spcBef>
            </a:pP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</a:rPr>
              <a:t>Contact Person:	</a:t>
            </a:r>
          </a:p>
          <a:p>
            <a:pPr marL="400050" lvl="1">
              <a:spcBef>
                <a:spcPct val="20000"/>
              </a:spcBef>
            </a:pP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</a:rPr>
              <a:t>	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						</a:t>
            </a:r>
            <a:endParaRPr lang="en-US" sz="1400" dirty="0" smtClean="0">
              <a:solidFill>
                <a:prstClr val="black">
                  <a:lumMod val="65000"/>
                  <a:lumOff val="35000"/>
                </a:prstClr>
              </a:solidFill>
              <a:latin typeface="Arial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80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1708" y="5329082"/>
            <a:ext cx="2656205" cy="1016951"/>
          </a:xfrm>
        </p:spPr>
        <p:txBody>
          <a:bodyPr/>
          <a:lstStyle/>
          <a:p>
            <a:pPr algn="r"/>
            <a:r>
              <a:rPr lang="en-GB" dirty="0" smtClean="0"/>
              <a:t>Thank you</a:t>
            </a:r>
            <a:br>
              <a:rPr lang="en-GB" dirty="0" smtClean="0"/>
            </a:br>
            <a:r>
              <a:rPr lang="en-GB" dirty="0" smtClean="0">
                <a:solidFill>
                  <a:schemeClr val="bg1"/>
                </a:solidFill>
              </a:rPr>
              <a:t>for your time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73A23-9EAF-448F-A700-9AC7A106503C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49261" y="995680"/>
            <a:ext cx="834929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ZA" sz="2800" i="1" dirty="0">
                <a:solidFill>
                  <a:schemeClr val="bg1"/>
                </a:solidFill>
              </a:rPr>
              <a:t>“</a:t>
            </a:r>
            <a:r>
              <a:rPr lang="en-ZA" sz="2800" i="1" dirty="0" smtClean="0">
                <a:solidFill>
                  <a:schemeClr val="bg1"/>
                </a:solidFill>
              </a:rPr>
              <a:t>The </a:t>
            </a:r>
            <a:r>
              <a:rPr lang="en-ZA" sz="2800" i="1" dirty="0">
                <a:solidFill>
                  <a:schemeClr val="bg1"/>
                </a:solidFill>
              </a:rPr>
              <a:t>goal is not to improve one measurement in isolation. The goal is to reduce operational expenses AND reduce inventories </a:t>
            </a:r>
            <a:r>
              <a:rPr lang="en-ZA" sz="2800" i="1" dirty="0" smtClean="0">
                <a:solidFill>
                  <a:schemeClr val="bg1"/>
                </a:solidFill>
              </a:rPr>
              <a:t>AND </a:t>
            </a:r>
            <a:r>
              <a:rPr lang="en-ZA" sz="2800" i="1" dirty="0">
                <a:solidFill>
                  <a:schemeClr val="bg1"/>
                </a:solidFill>
              </a:rPr>
              <a:t>increase throughput simultaneously” </a:t>
            </a:r>
            <a:endParaRPr lang="en-ZA" sz="2800" i="1" dirty="0" smtClean="0">
              <a:solidFill>
                <a:schemeClr val="bg1"/>
              </a:solidFill>
            </a:endParaRPr>
          </a:p>
          <a:p>
            <a:pPr lvl="0"/>
            <a:r>
              <a:rPr lang="en-ZA" sz="1600" i="1" dirty="0" smtClean="0">
                <a:solidFill>
                  <a:schemeClr val="bg1"/>
                </a:solidFill>
              </a:rPr>
              <a:t>~ </a:t>
            </a:r>
            <a:r>
              <a:rPr lang="en-ZA" sz="1600" i="1" dirty="0">
                <a:solidFill>
                  <a:schemeClr val="bg1"/>
                </a:solidFill>
              </a:rPr>
              <a:t>Eliyahu M. </a:t>
            </a:r>
            <a:r>
              <a:rPr lang="en-ZA" sz="1600" i="1" dirty="0" smtClean="0">
                <a:solidFill>
                  <a:schemeClr val="bg1"/>
                </a:solidFill>
              </a:rPr>
              <a:t>Goldratt</a:t>
            </a:r>
            <a:r>
              <a:rPr lang="en-ZA" sz="1600" i="1" dirty="0">
                <a:solidFill>
                  <a:schemeClr val="bg1"/>
                </a:solidFill>
              </a:rPr>
              <a:t>,</a:t>
            </a:r>
            <a:r>
              <a:rPr lang="en-ZA" sz="1600" i="1" dirty="0" smtClean="0">
                <a:solidFill>
                  <a:schemeClr val="bg1"/>
                </a:solidFill>
              </a:rPr>
              <a:t> The Goal</a:t>
            </a:r>
            <a:endParaRPr lang="en-ZA" sz="16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261" y="3502660"/>
            <a:ext cx="83492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i="1" dirty="0" smtClean="0">
                <a:solidFill>
                  <a:schemeClr val="bg1"/>
                </a:solidFill>
              </a:rPr>
              <a:t>“Lean </a:t>
            </a:r>
            <a:r>
              <a:rPr lang="en-ZA" sz="2800" i="1" dirty="0">
                <a:solidFill>
                  <a:schemeClr val="bg1"/>
                </a:solidFill>
              </a:rPr>
              <a:t>Manufacturing is a production strategy aimed toward achieving the shortest possible cycle time and reducing the expenditure of resources by eliminating </a:t>
            </a:r>
            <a:r>
              <a:rPr lang="en-ZA" sz="2800" i="1" dirty="0" smtClean="0">
                <a:solidFill>
                  <a:schemeClr val="bg1"/>
                </a:solidFill>
              </a:rPr>
              <a:t>waste</a:t>
            </a:r>
            <a:r>
              <a:rPr lang="en-ZA" sz="1600" i="1" dirty="0" smtClean="0">
                <a:solidFill>
                  <a:schemeClr val="bg1"/>
                </a:solidFill>
              </a:rPr>
              <a:t>” ~ Gemba Academy</a:t>
            </a:r>
            <a:endParaRPr lang="en-ZA" sz="16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430522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4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/>
              <a:t>Xperdyte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Sage Integration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449262" y="1749425"/>
            <a:ext cx="8532239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Foco"/>
              <a:cs typeface="Foco"/>
            </a:endParaRPr>
          </a:p>
          <a:p>
            <a:pPr marL="342900" indent="-342900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Xperdyte Manufacturing offers a seamless integration with the Sage Partner &amp; </a:t>
            </a:r>
          </a:p>
          <a:p>
            <a:pPr marL="342900" indent="-342900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Sage Evolution Core Modules. 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Xperdyte Manufacturing extracts the raw materials from Sage Partner &amp; Sage Evolution into Work in Progress.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Takes control of all the cost elements during the production cycle. 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Finished Goods are then returned, accurately costed into Sage Partner &amp; Sage Evolution’s finished goods inventory. 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Manufacturing variances and efficiencies are posted to a manufacturing variance account in Sage Partner &amp; Sage Evolution’s General Ledger. </a:t>
            </a:r>
          </a:p>
          <a:p>
            <a:pPr marL="342900" indent="-342900">
              <a:buFont typeface="+mj-lt"/>
              <a:buAutoNum type="arabicPeriod"/>
            </a:pPr>
            <a:endParaRPr lang="en-US" sz="1400" dirty="0" smtClean="0">
              <a:solidFill>
                <a:srgbClr val="7F7F7F"/>
              </a:solidFill>
              <a:latin typeface="Foco"/>
              <a:ea typeface="Foco"/>
              <a:cs typeface="Foco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812145" y="6002572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i="1" dirty="0" smtClean="0">
                <a:solidFill>
                  <a:schemeClr val="bg1"/>
                </a:solidFill>
              </a:rPr>
              <a:t>“What's measured improves”</a:t>
            </a:r>
            <a:r>
              <a:rPr lang="en-ZA" sz="900" b="1" i="1" dirty="0" smtClean="0">
                <a:solidFill>
                  <a:schemeClr val="bg1"/>
                </a:solidFill>
              </a:rPr>
              <a:t> ~ Peter F. Drucker</a:t>
            </a:r>
            <a:endParaRPr lang="en-ZA" sz="900" b="1" i="1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3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901387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324168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/>
              <a:t>Xperdyte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Integration Flowchart </a:t>
            </a:r>
          </a:p>
          <a:p>
            <a:r>
              <a:rPr lang="en-GB" sz="1800" dirty="0" smtClean="0">
                <a:solidFill>
                  <a:schemeClr val="accent1"/>
                </a:solidFill>
              </a:rPr>
              <a:t>(Sage Evolution &amp; Sage Partner)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812145" y="6002398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i="1" dirty="0" smtClean="0">
                <a:solidFill>
                  <a:schemeClr val="bg1"/>
                </a:solidFill>
              </a:rPr>
              <a:t>"The most dangerous kind of waste is the waste we do not recognize."</a:t>
            </a:r>
            <a:r>
              <a:rPr lang="en-ZA" sz="1400" b="1" i="1" dirty="0" smtClean="0">
                <a:solidFill>
                  <a:schemeClr val="bg1"/>
                </a:solidFill>
              </a:rPr>
              <a:t> </a:t>
            </a:r>
            <a:r>
              <a:rPr lang="en-ZA" sz="900" b="1" i="1" dirty="0" smtClean="0">
                <a:solidFill>
                  <a:schemeClr val="bg1"/>
                </a:solidFill>
              </a:rPr>
              <a:t>~ Shigeo Shingo</a:t>
            </a:r>
            <a:endParaRPr lang="en-ZA" sz="900" b="1" i="1" dirty="0">
              <a:solidFill>
                <a:schemeClr val="bg1"/>
              </a:solidFill>
            </a:endParaRPr>
          </a:p>
        </p:txBody>
      </p:sp>
      <p:pic>
        <p:nvPicPr>
          <p:cNvPr id="16" name="Picture 15" descr="evo-xperdyte-flowchar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" y="1941046"/>
            <a:ext cx="8712200" cy="35941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29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/>
              <a:t>Xperdyte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Software Design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88544" y="3090545"/>
            <a:ext cx="2716739" cy="134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Xperdyte Manufacturing </a:t>
            </a:r>
          </a:p>
          <a:p>
            <a:pPr marL="342900" indent="-342900">
              <a:spcBef>
                <a:spcPct val="20000"/>
              </a:spcBef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uses five primary modules </a:t>
            </a:r>
          </a:p>
          <a:p>
            <a:pPr marL="342900" indent="-342900">
              <a:spcBef>
                <a:spcPct val="20000"/>
              </a:spcBef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to manage and control your</a:t>
            </a:r>
          </a:p>
          <a:p>
            <a:pPr marL="342900" indent="-342900">
              <a:spcBef>
                <a:spcPct val="20000"/>
              </a:spcBef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production processes</a:t>
            </a:r>
            <a:endParaRPr lang="en-ZA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</a:endParaRPr>
          </a:p>
        </p:txBody>
      </p:sp>
      <p:graphicFrame>
        <p:nvGraphicFramePr>
          <p:cNvPr id="11" name="Diagram 10"/>
          <p:cNvGraphicFramePr/>
          <p:nvPr/>
        </p:nvGraphicFramePr>
        <p:xfrm>
          <a:off x="2499360" y="1578737"/>
          <a:ext cx="7498080" cy="4476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Rounded Rectangle 16"/>
          <p:cNvSpPr/>
          <p:nvPr/>
        </p:nvSpPr>
        <p:spPr>
          <a:xfrm>
            <a:off x="3812145" y="5990965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en-ZA" sz="1200" b="1" i="1" dirty="0" smtClean="0">
                <a:solidFill>
                  <a:schemeClr val="bg1"/>
                </a:solidFill>
              </a:rPr>
              <a:t>“Financially, the overruns are much less </a:t>
            </a:r>
          </a:p>
          <a:p>
            <a:pPr algn="ctr" fontAlgn="base"/>
            <a:r>
              <a:rPr lang="en-ZA" sz="1200" b="1" i="1" dirty="0" smtClean="0">
                <a:solidFill>
                  <a:schemeClr val="bg1"/>
                </a:solidFill>
              </a:rPr>
              <a:t>important than the overdue”</a:t>
            </a:r>
            <a:r>
              <a:rPr lang="en-ZA" sz="900" b="1" i="1" dirty="0" smtClean="0">
                <a:solidFill>
                  <a:schemeClr val="bg1"/>
                </a:solidFill>
              </a:rPr>
              <a:t> ~ </a:t>
            </a:r>
            <a:r>
              <a:rPr lang="en-ZA" sz="900" b="1" i="1" dirty="0" err="1" smtClean="0">
                <a:solidFill>
                  <a:schemeClr val="bg1"/>
                </a:solidFill>
              </a:rPr>
              <a:t>Eliyahu</a:t>
            </a:r>
            <a:r>
              <a:rPr lang="en-ZA" sz="900" b="1" i="1" dirty="0" smtClean="0">
                <a:solidFill>
                  <a:schemeClr val="bg1"/>
                </a:solidFill>
              </a:rPr>
              <a:t> M. </a:t>
            </a:r>
            <a:r>
              <a:rPr lang="en-ZA" sz="900" b="1" i="1" dirty="0" err="1" smtClean="0">
                <a:solidFill>
                  <a:schemeClr val="bg1"/>
                </a:solidFill>
              </a:rPr>
              <a:t>Goldratt</a:t>
            </a:r>
            <a:endParaRPr lang="en-ZA" sz="900" b="1" i="1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95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15919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/>
              <a:t>Xperdyte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5 Pillars of Measurement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49263" y="1945641"/>
            <a:ext cx="8243886" cy="62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Xperdyte Manufacturing uses standards to measure variances against actuals:</a:t>
            </a:r>
          </a:p>
          <a:p>
            <a:pPr marL="342900" indent="-342900">
              <a:spcBef>
                <a:spcPct val="20000"/>
              </a:spcBef>
            </a:pPr>
            <a:endParaRPr lang="en-ZA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321" y="2429878"/>
            <a:ext cx="7995919" cy="285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ZA" sz="1600" dirty="0">
                <a:solidFill>
                  <a:srgbClr val="41A940"/>
                </a:solidFill>
              </a:rPr>
              <a:t>Bill of </a:t>
            </a:r>
            <a:r>
              <a:rPr lang="en-ZA" sz="1600" dirty="0" smtClean="0">
                <a:solidFill>
                  <a:srgbClr val="41A940"/>
                </a:solidFill>
              </a:rPr>
              <a:t>Materials/Works Orders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 </a:t>
            </a:r>
          </a:p>
          <a:p>
            <a:pPr lvl="1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Standard v Actual is compared item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by item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in the 6 cost elements, namely, Work Centre, Machine Setup Time, Material, Labour, Buyout and Other costs</a:t>
            </a:r>
          </a:p>
          <a:p>
            <a:pPr marL="342900" indent="-342900">
              <a:buFont typeface="+mj-lt"/>
              <a:buAutoNum type="arabicPeriod"/>
            </a:pPr>
            <a:r>
              <a:rPr lang="en-ZA" sz="1600" dirty="0" smtClean="0">
                <a:solidFill>
                  <a:srgbClr val="41A940"/>
                </a:solidFill>
              </a:rPr>
              <a:t>Material Requirements Planning</a:t>
            </a: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Foco"/>
              <a:cs typeface="Arial" pitchFamily="34" charset="0"/>
            </a:endParaRPr>
          </a:p>
          <a:p>
            <a:pPr lvl="1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Historical projected quantities are compared to actual quantities on hand per time period.</a:t>
            </a:r>
          </a:p>
          <a:p>
            <a:pPr marL="342900" indent="-342900">
              <a:buFont typeface="+mj-lt"/>
              <a:buAutoNum type="arabicPeriod"/>
            </a:pPr>
            <a:r>
              <a:rPr lang="en-ZA" sz="1600" dirty="0" smtClean="0">
                <a:solidFill>
                  <a:srgbClr val="41A940"/>
                </a:solidFill>
              </a:rPr>
              <a:t>Production Scheduling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 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Foco"/>
              <a:cs typeface="Arial" pitchFamily="34" charset="0"/>
            </a:endParaRPr>
          </a:p>
          <a:p>
            <a:pPr lvl="1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Actual start and end times are monitored against scheduled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times – results are colour coded for easy interpretation.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Foco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Font typeface="+mj-lt"/>
              <a:buAutoNum type="arabicPeriod"/>
            </a:pPr>
            <a:r>
              <a:rPr lang="en-ZA" sz="1600" dirty="0" smtClean="0">
                <a:solidFill>
                  <a:srgbClr val="41A940"/>
                </a:solidFill>
              </a:rPr>
              <a:t>Quality &amp; Statistical Process Control</a:t>
            </a:r>
            <a:endParaRPr lang="en-ZA" sz="1600" dirty="0">
              <a:solidFill>
                <a:srgbClr val="41A940"/>
              </a:solidFill>
            </a:endParaRPr>
          </a:p>
          <a:p>
            <a:pPr lvl="1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Quality and Statistical Process Control results are monitored against standards.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Foco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812145" y="6002398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i="1" dirty="0" smtClean="0">
                <a:solidFill>
                  <a:schemeClr val="bg1"/>
                </a:solidFill>
              </a:rPr>
              <a:t>“If you’re not keeping score, you’re just practicing”</a:t>
            </a:r>
          </a:p>
          <a:p>
            <a:pPr algn="ctr"/>
            <a:r>
              <a:rPr lang="en-ZA" sz="1200" b="1" i="1" dirty="0" smtClean="0">
                <a:solidFill>
                  <a:schemeClr val="bg1"/>
                </a:solidFill>
              </a:rPr>
              <a:t> </a:t>
            </a:r>
            <a:r>
              <a:rPr lang="en-ZA" sz="900" b="1" i="1" dirty="0" smtClean="0">
                <a:solidFill>
                  <a:schemeClr val="bg1"/>
                </a:solidFill>
              </a:rPr>
              <a:t>~ Vince Lombardi</a:t>
            </a:r>
            <a:endParaRPr lang="en-ZA" sz="900" b="1" i="1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47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397320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/>
              <a:t>Xperdyte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Industry Types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49263" y="2000591"/>
            <a:ext cx="8243886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Xperdyte Manufacturing for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Sage Partner &amp; Sage Evolution</a:t>
            </a: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 is an ideal solution for most </a:t>
            </a:r>
          </a:p>
          <a:p>
            <a:pPr marL="342900" indent="-342900">
              <a:spcBef>
                <a:spcPct val="20000"/>
              </a:spcBef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manufacturing industries: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599" y="2730791"/>
            <a:ext cx="3549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Chemical Blending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Foco"/>
                <a:cs typeface="Arial" pitchFamily="34" charset="0"/>
              </a:rPr>
              <a:t>Health and Beauty Care Products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Foco"/>
                <a:cs typeface="Arial" pitchFamily="34" charset="0"/>
              </a:rPr>
              <a:t>Paint Producers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Foco"/>
                <a:cs typeface="Arial" pitchFamily="34" charset="0"/>
              </a:rPr>
              <a:t>Paper and Foil Converters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Foco"/>
                <a:cs typeface="Arial" pitchFamily="34" charset="0"/>
              </a:rPr>
              <a:t>Steel and Metal Working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Foco"/>
                <a:cs typeface="Arial" pitchFamily="34" charset="0"/>
              </a:rPr>
              <a:t>Textiles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Foco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00599" y="2730791"/>
            <a:ext cx="3549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Plastics and Moulding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Cosmetics and Pharmaceuticals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Wood Working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Electronics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Food and Beverage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Foco"/>
                <a:cs typeface="Arial" pitchFamily="34" charset="0"/>
              </a:rPr>
              <a:t>Engineering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Foco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6202" y="4555592"/>
            <a:ext cx="3549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Foco"/>
                <a:cs typeface="Arial" pitchFamily="34" charset="0"/>
              </a:rPr>
              <a:t>And more…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Foco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812145" y="6002398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i="1" dirty="0" smtClean="0">
                <a:solidFill>
                  <a:schemeClr val="bg1"/>
                </a:solidFill>
              </a:rPr>
              <a:t>“When you are finished changing, you're finished.”</a:t>
            </a:r>
            <a:r>
              <a:rPr lang="en-ZA" sz="900" b="1" i="1" dirty="0" smtClean="0">
                <a:solidFill>
                  <a:schemeClr val="bg1"/>
                </a:solidFill>
              </a:rPr>
              <a:t>  ~ Benjamin Franklin</a:t>
            </a:r>
            <a:endParaRPr lang="en-ZA" sz="900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60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30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dirty="0" smtClean="0"/>
              <a:t>Xperdyte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Bill of Materials</a:t>
            </a:r>
          </a:p>
          <a:p>
            <a:endParaRPr lang="en-GB" dirty="0" smtClean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49263" y="1802228"/>
            <a:ext cx="4901246" cy="1971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en-ZA" sz="1600" dirty="0" smtClean="0">
                <a:solidFill>
                  <a:srgbClr val="41A940"/>
                </a:solidFill>
                <a:latin typeface="+mj-lt"/>
              </a:rPr>
              <a:t>Multi-Level Bill of Materials</a:t>
            </a:r>
            <a:endParaRPr lang="en-ZA" sz="1600" dirty="0">
              <a:solidFill>
                <a:srgbClr val="41A940"/>
              </a:solidFill>
              <a:latin typeface="+mj-lt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The Multi-level Bill of Materials offer advanced costings which form the base for setting standards against which Works Orders are measured for complete and accurate control of your production activities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endParaRPr lang="en-ZA" sz="1600" dirty="0" smtClean="0">
              <a:solidFill>
                <a:srgbClr val="41A940"/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154" y="2320724"/>
            <a:ext cx="3868590" cy="2897949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3812145" y="6002398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i="1" dirty="0" smtClean="0">
                <a:solidFill>
                  <a:schemeClr val="bg1"/>
                </a:solidFill>
              </a:rPr>
              <a:t>“If you tell me what you are going to measure, I will tell you how I am going to behave” </a:t>
            </a:r>
          </a:p>
          <a:p>
            <a:pPr algn="ctr"/>
            <a:r>
              <a:rPr lang="en-ZA" sz="900" b="1" i="1" dirty="0" smtClean="0">
                <a:solidFill>
                  <a:schemeClr val="bg1"/>
                </a:solidFill>
              </a:rPr>
              <a:t>~ Kenneth E. Kirby</a:t>
            </a:r>
            <a:endParaRPr lang="en-ZA" sz="900" b="1" i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3661" y="3773509"/>
            <a:ext cx="5151549" cy="240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en-ZA" sz="1600" dirty="0" smtClean="0">
                <a:solidFill>
                  <a:srgbClr val="41A940"/>
                </a:solidFill>
              </a:rPr>
              <a:t>True Marginal Costing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Allocation of all costs as Fixed or Variable </a:t>
            </a:r>
          </a:p>
          <a:p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    cost types.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Compensation for yield losses.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Powerful ‘what-if’ costing scenario </a:t>
            </a:r>
          </a:p>
          <a:p>
            <a:pPr marL="285750" indent="-285750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	functionality, applying marginal costing techniques.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endParaRPr lang="en-ZA" sz="1600" dirty="0" smtClean="0">
              <a:solidFill>
                <a:srgbClr val="95B228"/>
              </a:solidFill>
              <a:latin typeface="Arial" pitchFamily="34" charset="0"/>
            </a:endParaRPr>
          </a:p>
          <a:p>
            <a:endParaRPr lang="en-US" sz="16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1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240" y="6055360"/>
            <a:ext cx="8930640" cy="538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itle 8"/>
          <p:cNvSpPr txBox="1">
            <a:spLocks/>
          </p:cNvSpPr>
          <p:nvPr/>
        </p:nvSpPr>
        <p:spPr>
          <a:xfrm>
            <a:off x="449263" y="446088"/>
            <a:ext cx="8243886" cy="121455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sz="3600" dirty="0" smtClean="0"/>
              <a:t>Xperdyte</a:t>
            </a:r>
          </a:p>
          <a:p>
            <a:r>
              <a:rPr lang="en-GB" dirty="0" smtClean="0">
                <a:solidFill>
                  <a:srgbClr val="41A940"/>
                </a:solidFill>
              </a:rPr>
              <a:t>Work Orders &amp; Work In Progress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206" y="2029773"/>
            <a:ext cx="4410296" cy="33037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49263" y="1905000"/>
            <a:ext cx="442559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Works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Orders control the actual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running and measurement of performance of jobs in production. 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Product routing through works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centres.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Prioritization of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orks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rders.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Compare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actual performance against </a:t>
            </a: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pre-determined standards.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Allows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barcode scanning for production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feedback.</a:t>
            </a:r>
          </a:p>
          <a:p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Bi-product output can be recorded and costed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812145" y="6002398"/>
            <a:ext cx="5169357" cy="641555"/>
          </a:xfrm>
          <a:prstGeom prst="roundRect">
            <a:avLst/>
          </a:prstGeom>
          <a:solidFill>
            <a:schemeClr val="accent1">
              <a:alpha val="94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b="1" i="1" dirty="0" smtClean="0">
                <a:solidFill>
                  <a:schemeClr val="bg1"/>
                </a:solidFill>
              </a:rPr>
              <a:t>“Measure what can be measured and monitor what can’t” </a:t>
            </a:r>
          </a:p>
          <a:p>
            <a:pPr algn="ctr"/>
            <a:r>
              <a:rPr lang="en-ZA" sz="900" b="1" i="1" dirty="0" smtClean="0">
                <a:solidFill>
                  <a:schemeClr val="bg1"/>
                </a:solidFill>
              </a:rPr>
              <a:t>~ Peter F. Drucker</a:t>
            </a:r>
            <a:endParaRPr lang="en-ZA" sz="900" b="1" i="1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0" y="216276"/>
            <a:ext cx="1323359" cy="148286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5830679"/>
            <a:ext cx="3235437" cy="8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96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8966">
  <a:themeElements>
    <a:clrScheme name="Custom 47">
      <a:dk1>
        <a:sysClr val="windowText" lastClr="000000"/>
      </a:dk1>
      <a:lt1>
        <a:sysClr val="window" lastClr="FFFFFF"/>
      </a:lt1>
      <a:dk2>
        <a:srgbClr val="007F64"/>
      </a:dk2>
      <a:lt2>
        <a:srgbClr val="E0E1DD"/>
      </a:lt2>
      <a:accent1>
        <a:srgbClr val="41A940"/>
      </a:accent1>
      <a:accent2>
        <a:srgbClr val="9A9B9C"/>
      </a:accent2>
      <a:accent3>
        <a:srgbClr val="4D4F53"/>
      </a:accent3>
      <a:accent4>
        <a:srgbClr val="6639B7"/>
      </a:accent4>
      <a:accent5>
        <a:srgbClr val="009FDA"/>
      </a:accent5>
      <a:accent6>
        <a:srgbClr val="FF5800"/>
      </a:accent6>
      <a:hlink>
        <a:srgbClr val="6639B7"/>
      </a:hlink>
      <a:folHlink>
        <a:srgbClr val="FF5800"/>
      </a:folHlink>
    </a:clrScheme>
    <a:fontScheme name="BBLP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18966.potx</Template>
  <TotalTime>4090</TotalTime>
  <Words>1252</Words>
  <Application>Microsoft Office PowerPoint</Application>
  <PresentationFormat>On-screen Show (4:3)</PresentationFormat>
  <Paragraphs>226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Foco</vt:lpstr>
      <vt:lpstr>MS PGothic</vt:lpstr>
      <vt:lpstr>MS PGothic</vt:lpstr>
      <vt:lpstr>Times</vt:lpstr>
      <vt:lpstr>Wingdings</vt:lpstr>
      <vt:lpstr>18966</vt:lpstr>
      <vt:lpstr> Xperdyte Advanced Manufacturing  for Sage Partner &amp; Sage Evolution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time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Sage</dc:title>
  <dc:creator>Sage</dc:creator>
  <cp:lastModifiedBy>KenAustin</cp:lastModifiedBy>
  <cp:revision>147</cp:revision>
  <dcterms:created xsi:type="dcterms:W3CDTF">2013-04-26T07:03:41Z</dcterms:created>
  <dcterms:modified xsi:type="dcterms:W3CDTF">2015-09-08T13:17:08Z</dcterms:modified>
</cp:coreProperties>
</file>